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9" r:id="rId3"/>
    <p:sldId id="273" r:id="rId4"/>
    <p:sldId id="293" r:id="rId5"/>
    <p:sldId id="29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1" r:id="rId17"/>
    <p:sldId id="295" r:id="rId18"/>
    <p:sldId id="260" r:id="rId19"/>
  </p:sldIdLst>
  <p:sldSz cx="9144000" cy="5143500" type="screen16x9"/>
  <p:notesSz cx="6858000" cy="9947275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4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9"/>
    <p:restoredTop sz="92649" autoAdjust="0"/>
  </p:normalViewPr>
  <p:slideViewPr>
    <p:cSldViewPr snapToGrid="0" showGuides="1">
      <p:cViewPr varScale="1">
        <p:scale>
          <a:sx n="139" d="100"/>
          <a:sy n="139" d="100"/>
        </p:scale>
        <p:origin x="600" y="120"/>
      </p:cViewPr>
      <p:guideLst>
        <p:guide orient="horz" pos="3239"/>
        <p:guide pos="5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094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a4301326-5846-449a-9451-7c421c3363df.source.5.zh-Hans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5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83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3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13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68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08974035-693b-4550-9adc-9c3c17b653c6.source.default.zh-Hans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8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51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7050"/>
            <a:ext cx="7500938" cy="271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8" y="4111318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5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1"/>
            <a:ext cx="7500938" cy="30301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45078"/>
            <a:ext cx="9144000" cy="597231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2"/>
            <a:ext cx="7500938" cy="28919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680">
              <a:buFont typeface="Arial" panose="020B0604020202020204" pitchFamily="34" charset="0"/>
              <a:buChar char="•"/>
              <a:defRPr sz="1600"/>
            </a:lvl2pPr>
            <a:lvl3pPr marL="913130" indent="-222250">
              <a:defRPr sz="1600"/>
            </a:lvl3pPr>
            <a:lvl4pPr marL="1129030" indent="-190500">
              <a:defRPr sz="1600"/>
            </a:lvl4pPr>
            <a:lvl5pPr marL="1440180" indent="-186055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680">
              <a:buFont typeface="Arial" panose="020B0604020202020204" pitchFamily="34" charset="0"/>
              <a:buChar char="•"/>
              <a:defRPr sz="1600"/>
            </a:lvl2pPr>
            <a:lvl3pPr marL="913130" indent="-222250">
              <a:defRPr sz="1600"/>
            </a:lvl3pPr>
            <a:lvl4pPr marL="1129030" indent="-190500">
              <a:defRPr sz="1600"/>
            </a:lvl4pPr>
            <a:lvl5pPr marL="1440180" indent="-186055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4545078"/>
            <a:ext cx="9144000" cy="597231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9" name="Picture 8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8076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3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600" b="0"/>
            </a:lvl1pPr>
            <a:lvl2pPr marL="503555" indent="-208280">
              <a:spcBef>
                <a:spcPts val="0"/>
              </a:spcBef>
              <a:spcAft>
                <a:spcPts val="565"/>
              </a:spcAft>
              <a:defRPr sz="16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78712"/>
            <a:ext cx="9144000" cy="38076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711" cy="514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30340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5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5"/>
        </a:spcBef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5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930" algn="l" defTabSz="914400" rtl="0" eaLnBrk="1" latinLnBrk="0" hangingPunct="1">
        <a:spcBef>
          <a:spcPts val="1135"/>
        </a:spcBef>
        <a:buClr>
          <a:schemeClr val="tx2"/>
        </a:buClr>
        <a:buFont typeface="Minion Pro" panose="02040503050306020203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6055" algn="l" defTabSz="914400" rtl="0" eaLnBrk="1" latinLnBrk="0" hangingPunct="1">
        <a:spcBef>
          <a:spcPts val="1135"/>
        </a:spcBef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2808395"/>
            <a:ext cx="7500939" cy="416138"/>
          </a:xfrm>
        </p:spPr>
        <p:txBody>
          <a:bodyPr/>
          <a:lstStyle/>
          <a:p>
            <a:r>
              <a:rPr lang="en-IE" altLang="zh-CN" dirty="0">
                <a:ea typeface="+mj-lt"/>
                <a:cs typeface="+mj-lt"/>
              </a:rPr>
              <a:t>Bayesian Matting Final</a:t>
            </a:r>
            <a:r>
              <a:rPr lang="en-US" altLang="zh-CN" dirty="0"/>
              <a:t>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4" y="3276197"/>
            <a:ext cx="6508126" cy="416138"/>
          </a:xfrm>
        </p:spPr>
        <p:txBody>
          <a:bodyPr/>
          <a:lstStyle/>
          <a:p>
            <a:pPr algn="just"/>
            <a:r>
              <a:rPr lang="en-US" altLang="zh-CN" dirty="0"/>
              <a:t>Matting based on Bayesian algorithm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28688" y="3952068"/>
            <a:ext cx="4679325" cy="836909"/>
          </a:xfrm>
        </p:spPr>
        <p:txBody>
          <a:bodyPr anchor="b"/>
          <a:lstStyle/>
          <a:p>
            <a:r>
              <a:rPr lang="en-GB" sz="1600" dirty="0"/>
              <a:t>Lingyu Gong, </a:t>
            </a:r>
            <a:r>
              <a:rPr lang="en-GB" sz="1600" dirty="0" err="1"/>
              <a:t>Changhong</a:t>
            </a:r>
            <a:r>
              <a:rPr lang="en-GB" sz="1600" dirty="0"/>
              <a:t> Li, </a:t>
            </a:r>
            <a:r>
              <a:rPr lang="en-GB" sz="1600" dirty="0" err="1"/>
              <a:t>Qiwen</a:t>
            </a:r>
            <a:r>
              <a:rPr lang="en-GB" sz="1600" dirty="0"/>
              <a:t> Tan</a:t>
            </a:r>
          </a:p>
          <a:p>
            <a:pPr lvl="1"/>
            <a:r>
              <a:rPr lang="en-GB" sz="1600" dirty="0"/>
              <a:t>E3 School</a:t>
            </a:r>
          </a:p>
          <a:p>
            <a:pPr lvl="2"/>
            <a:r>
              <a:rPr lang="en-GB" sz="1600" dirty="0"/>
              <a:t>Date 21/03/2024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C7355-9AA7-5BEC-F795-1B8AA237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582F9-4EB9-4754-EEA9-6829AB168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Smooth Alpha-Map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7E0260-7E4F-029B-7124-23F7B025A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图片 6" descr="模糊的人的黑白照片&#10;&#10;中度可信度描述已自动生成">
            <a:extLst>
              <a:ext uri="{FF2B5EF4-FFF2-40B4-BE49-F238E27FC236}">
                <a16:creationId xmlns:a16="http://schemas.microsoft.com/office/drawing/2014/main" id="{A14E3EE8-F431-E617-9E7B-3835A757F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6981" y="1574565"/>
            <a:ext cx="3740470" cy="28053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6D3D79-AAE0-FE39-197B-2067DDE876DB}"/>
              </a:ext>
            </a:extLst>
          </p:cNvPr>
          <p:cNvSpPr txBox="1"/>
          <p:nvPr/>
        </p:nvSpPr>
        <p:spPr>
          <a:xfrm>
            <a:off x="433839" y="2469409"/>
            <a:ext cx="4575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sz="2000" b="1" dirty="0">
                <a:solidFill>
                  <a:srgbClr val="FF0000"/>
                </a:solidFill>
              </a:rPr>
              <a:t>Sigmoid</a:t>
            </a:r>
            <a:r>
              <a:rPr lang="en-IE" altLang="zh-CN" sz="2000" dirty="0"/>
              <a:t> as the activation function for the output layer. </a:t>
            </a:r>
          </a:p>
          <a:p>
            <a:r>
              <a:rPr lang="en-IE" altLang="zh-CN" sz="2000" dirty="0"/>
              <a:t>Ensuring the smoothness of the </a:t>
            </a:r>
            <a:r>
              <a:rPr lang="en-IE" altLang="zh-CN" sz="2000" dirty="0" err="1"/>
              <a:t>trimap</a:t>
            </a:r>
            <a:r>
              <a:rPr lang="en-IE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274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4D800-0E96-9BEB-5C55-EB310EEC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0122D-2AF7-4DA7-F122-290B15A30A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Dynamic Foreground / Background Segmentation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D380A2-8725-24D2-5407-7742DD76E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55CC7-F7A3-027B-7F7A-9C993DB2E2B1}"/>
              </a:ext>
            </a:extLst>
          </p:cNvPr>
          <p:cNvSpPr txBox="1"/>
          <p:nvPr/>
        </p:nvSpPr>
        <p:spPr>
          <a:xfrm>
            <a:off x="980014" y="1147318"/>
            <a:ext cx="2457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Originally</a:t>
            </a:r>
          </a:p>
          <a:p>
            <a:pPr algn="ctr"/>
            <a:endParaRPr kumimoji="1" lang="en-US" altLang="zh-CN" dirty="0"/>
          </a:p>
          <a:p>
            <a:r>
              <a:rPr kumimoji="1" lang="en-US" altLang="zh-CN" dirty="0"/>
              <a:t>Foreground: &gt;255×0.95</a:t>
            </a:r>
          </a:p>
          <a:p>
            <a:r>
              <a:rPr kumimoji="1" lang="en-US" altLang="zh-CN" dirty="0"/>
              <a:t>Background: &lt;255×0.05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312AE5-8E6F-C98C-8A15-3F55FF51F34A}"/>
              </a:ext>
            </a:extLst>
          </p:cNvPr>
          <p:cNvSpPr txBox="1"/>
          <p:nvPr/>
        </p:nvSpPr>
        <p:spPr>
          <a:xfrm>
            <a:off x="5247385" y="1138153"/>
            <a:ext cx="311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Optimized</a:t>
            </a:r>
          </a:p>
          <a:p>
            <a:pPr algn="ctr"/>
            <a:endParaRPr kumimoji="1" lang="en-US" altLang="zh-CN" dirty="0"/>
          </a:p>
          <a:p>
            <a:r>
              <a:rPr kumimoji="1" lang="en-US" altLang="zh-CN" dirty="0"/>
              <a:t>Foreground: 25% whitest pixels</a:t>
            </a:r>
          </a:p>
          <a:p>
            <a:r>
              <a:rPr kumimoji="1" lang="en-US" altLang="zh-CN" dirty="0"/>
              <a:t>Background: 25% darkest pixels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B6EE43-83B7-856E-9010-1BD18726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25" y="2726109"/>
            <a:ext cx="2113523" cy="13103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D783D8-DE35-1C61-21D6-3A153D8B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6" y="2726109"/>
            <a:ext cx="2113524" cy="13103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23B8EB-89D0-4256-3756-AB58B3A5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69096" y="2649732"/>
            <a:ext cx="2416675" cy="18125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1706A-FDF5-8209-D0D1-8DA13C601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07752" y="2646422"/>
            <a:ext cx="2463521" cy="18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6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34579-A2E7-7C62-C8AD-3DDAC8C1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FC51F-5980-9BAB-FF74-DC25A876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IE" altLang="zh-CN" dirty="0"/>
              <a:t>Operations of For Loop &gt; Matrix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10DEB0-BB50-CABF-D020-968059B7E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0DDCF8-7E57-AC3D-60D3-C6F7D63EC114}"/>
              </a:ext>
            </a:extLst>
          </p:cNvPr>
          <p:cNvSpPr txBox="1"/>
          <p:nvPr/>
        </p:nvSpPr>
        <p:spPr>
          <a:xfrm>
            <a:off x="1825932" y="1039127"/>
            <a:ext cx="5506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For Loop &gt; Matrix Operation</a:t>
            </a:r>
          </a:p>
          <a:p>
            <a:pPr algn="ctr"/>
            <a:r>
              <a:rPr kumimoji="1" lang="en-IE" altLang="zh-CN" dirty="0"/>
              <a:t>Process multiple pixels for foreground and background</a:t>
            </a:r>
          </a:p>
          <a:p>
            <a:pPr algn="ctr"/>
            <a:r>
              <a:rPr kumimoji="1" lang="en-IE" altLang="zh-CN" dirty="0"/>
              <a:t>&amp;</a:t>
            </a:r>
          </a:p>
          <a:p>
            <a:pPr algn="ctr"/>
            <a:r>
              <a:rPr kumimoji="1" lang="en-IE" altLang="zh-CN" dirty="0"/>
              <a:t>update multiple alpha values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12AFF4-CBE6-45B4-C51C-2E557718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5" y="2189221"/>
            <a:ext cx="4156025" cy="2581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FF1BC3-8FC5-9C69-D506-54D2AF8F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64" y="2189221"/>
            <a:ext cx="4107130" cy="25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34579-A2E7-7C62-C8AD-3DDAC8C1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FC51F-5980-9BAB-FF74-DC25A876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IE" altLang="zh-CN" dirty="0"/>
              <a:t>Dynamic Iteration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10DEB0-BB50-CABF-D020-968059B7E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F5E227-2D8B-2241-85B4-FB7E3ED12E3B}"/>
                  </a:ext>
                </a:extLst>
              </p:cNvPr>
              <p:cNvSpPr txBox="1"/>
              <p:nvPr/>
            </p:nvSpPr>
            <p:spPr>
              <a:xfrm>
                <a:off x="424389" y="2191998"/>
                <a:ext cx="8295220" cy="759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𝐼𝑡𝑒𝑟𝑎𝑡𝑖𝑜𝑛</m:t>
                      </m:r>
                      <m:r>
                        <a:rPr kumimoji="1" lang="en-US" altLang="zh-CN" sz="2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g>
                            <m:e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𝑃𝑖𝑥𝑒𝑙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𝐺𝑟𝑎𝑦𝑠𝑐𝑎𝑙𝑒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𝐿𝑒𝑣𝑒𝑙𝑠</m:t>
                              </m:r>
                              <m:r>
                                <a:rPr kumimoji="1" lang="en-US" altLang="zh-CN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100</m:t>
                              </m:r>
                            </m:e>
                          </m:rad>
                        </m:num>
                        <m:den>
                          <m:r>
                            <a:rPr kumimoji="1" lang="en-US" altLang="zh-CN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kumimoji="1" lang="zh-CN" alt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F5E227-2D8B-2241-85B4-FB7E3ED12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9" y="2191998"/>
                <a:ext cx="8295220" cy="759503"/>
              </a:xfrm>
              <a:prstGeom prst="rect">
                <a:avLst/>
              </a:prstGeom>
              <a:blipFill>
                <a:blip r:embed="rId2"/>
                <a:stretch>
                  <a:fillRect l="-306" r="-306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29797E-9737-C890-69E4-9EFECCA1C811}"/>
                  </a:ext>
                </a:extLst>
              </p:cNvPr>
              <p:cNvSpPr txBox="1"/>
              <p:nvPr/>
            </p:nvSpPr>
            <p:spPr>
              <a:xfrm>
                <a:off x="828675" y="3667469"/>
                <a:ext cx="585519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500" b="1" dirty="0"/>
                  <a:t>Pixel count	</a:t>
                </a:r>
                <a:r>
                  <a:rPr kumimoji="1" lang="en-US" altLang="zh-CN" sz="1500" dirty="0"/>
                  <a:t>= Width </a:t>
                </a:r>
                <a14:m>
                  <m:oMath xmlns:m="http://schemas.openxmlformats.org/officeDocument/2006/math">
                    <m:r>
                      <a:rPr kumimoji="1" lang="en-US" altLang="zh-CN" sz="15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CN" sz="1500" dirty="0"/>
                  <a:t> Height</a:t>
                </a:r>
              </a:p>
              <a:p>
                <a:r>
                  <a:rPr kumimoji="1" lang="en-US" altLang="zh-CN" sz="1500" b="1" dirty="0"/>
                  <a:t>Entropy </a:t>
                </a:r>
                <a:r>
                  <a:rPr kumimoji="1" lang="en-US" altLang="zh-CN" sz="1500" dirty="0"/>
                  <a:t>= The average amount of information in the image.</a:t>
                </a:r>
              </a:p>
              <a:p>
                <a:r>
                  <a:rPr kumimoji="1" lang="en-IE" altLang="zh-CN" sz="1500" b="1" dirty="0"/>
                  <a:t>Grayscale Levels </a:t>
                </a:r>
                <a:r>
                  <a:rPr kumimoji="1" lang="en-US" altLang="zh-CN" sz="1500" dirty="0"/>
                  <a:t>= The vividness or uniformity of colors within the image.</a:t>
                </a:r>
                <a:endParaRPr kumimoji="1" lang="zh-CN" altLang="en-US" sz="15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29797E-9737-C890-69E4-9EFECCA1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3667469"/>
                <a:ext cx="5855193" cy="784830"/>
              </a:xfrm>
              <a:prstGeom prst="rect">
                <a:avLst/>
              </a:prstGeom>
              <a:blipFill>
                <a:blip r:embed="rId3"/>
                <a:stretch>
                  <a:fillRect l="-433" t="-1587" r="-216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F19961F-5AE8-4ECD-39F9-E2902E10BC23}"/>
              </a:ext>
            </a:extLst>
          </p:cNvPr>
          <p:cNvSpPr txBox="1"/>
          <p:nvPr/>
        </p:nvSpPr>
        <p:spPr>
          <a:xfrm>
            <a:off x="1123365" y="1118688"/>
            <a:ext cx="68972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altLang="zh-CN" dirty="0"/>
              <a:t>Calculate image complexity through three indices</a:t>
            </a:r>
          </a:p>
          <a:p>
            <a:pPr algn="ctr"/>
            <a:r>
              <a:rPr lang="en-IE" altLang="zh-CN" dirty="0"/>
              <a:t>&amp;</a:t>
            </a:r>
          </a:p>
          <a:p>
            <a:pPr algn="ctr"/>
            <a:r>
              <a:rPr lang="en-IE" altLang="zh-CN" dirty="0"/>
              <a:t>Establish the relationship between image complexity and iteration.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16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AA414-FD0F-A189-0B6C-7C104C71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122705-29F5-2F40-199A-22C4D4226C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IE" altLang="zh-CN" dirty="0"/>
              <a:t>Dynamic Iteration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0DE33F-DB5F-AC97-2E5D-20B26DC12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14</a:t>
            </a:fld>
            <a:endParaRPr lang="en-GB" dirty="0"/>
          </a:p>
        </p:txBody>
      </p:sp>
      <p:pic>
        <p:nvPicPr>
          <p:cNvPr id="7" name="图片 6" descr="女人戴着眼镜&#10;&#10;描述已自动生成">
            <a:extLst>
              <a:ext uri="{FF2B5EF4-FFF2-40B4-BE49-F238E27FC236}">
                <a16:creationId xmlns:a16="http://schemas.microsoft.com/office/drawing/2014/main" id="{70EE204B-7712-39AD-DC55-D5726D9FB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3" y="1751416"/>
            <a:ext cx="2200692" cy="29342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48E2AA-37C7-5195-69BF-37D7925AC986}"/>
              </a:ext>
            </a:extLst>
          </p:cNvPr>
          <p:cNvSpPr txBox="1"/>
          <p:nvPr/>
        </p:nvSpPr>
        <p:spPr>
          <a:xfrm>
            <a:off x="1173724" y="1112727"/>
            <a:ext cx="1468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Pixel count = 12,192,768</a:t>
            </a:r>
          </a:p>
          <a:p>
            <a:pPr algn="ctr"/>
            <a:r>
              <a:rPr kumimoji="1" lang="en-US" altLang="zh-CN" sz="1000" dirty="0"/>
              <a:t>Entropy = 7.69</a:t>
            </a:r>
          </a:p>
          <a:p>
            <a:pPr algn="ctr"/>
            <a:r>
              <a:rPr kumimoji="1" lang="en-IE" altLang="zh-CN" sz="1000" dirty="0"/>
              <a:t>Grayscale Levels = 256</a:t>
            </a:r>
          </a:p>
          <a:p>
            <a:pPr algn="ctr"/>
            <a:r>
              <a:rPr kumimoji="1" lang="en-IE" altLang="zh-CN" sz="1000" dirty="0"/>
              <a:t>Iteration = 25</a:t>
            </a:r>
            <a:endParaRPr kumimoji="1" lang="zh-CN" altLang="en-US" sz="1000" dirty="0"/>
          </a:p>
        </p:txBody>
      </p:sp>
      <p:pic>
        <p:nvPicPr>
          <p:cNvPr id="10" name="图片 9" descr="黄色的花&#10;&#10;描述已自动生成">
            <a:extLst>
              <a:ext uri="{FF2B5EF4-FFF2-40B4-BE49-F238E27FC236}">
                <a16:creationId xmlns:a16="http://schemas.microsoft.com/office/drawing/2014/main" id="{800630F3-56B0-D242-F505-ACB4303CC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88" y="1751107"/>
            <a:ext cx="1625857" cy="1011587"/>
          </a:xfrm>
          <a:prstGeom prst="rect">
            <a:avLst/>
          </a:prstGeom>
        </p:spPr>
      </p:pic>
      <p:pic>
        <p:nvPicPr>
          <p:cNvPr id="14" name="图片 13" descr="黄色的花&#10;&#10;描述已自动生成">
            <a:extLst>
              <a:ext uri="{FF2B5EF4-FFF2-40B4-BE49-F238E27FC236}">
                <a16:creationId xmlns:a16="http://schemas.microsoft.com/office/drawing/2014/main" id="{2D56CF65-20A4-F901-469D-9988B46D5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33" y="1751107"/>
            <a:ext cx="1625857" cy="101006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05C85E-8AC6-5252-CD79-14E5E985701C}"/>
              </a:ext>
            </a:extLst>
          </p:cNvPr>
          <p:cNvSpPr txBox="1"/>
          <p:nvPr/>
        </p:nvSpPr>
        <p:spPr>
          <a:xfrm>
            <a:off x="5077498" y="2721131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/>
              <a:t>Highres</a:t>
            </a:r>
            <a:r>
              <a:rPr kumimoji="1" lang="en-US" altLang="zh-CN" sz="1000" dirty="0"/>
              <a:t> GT01</a:t>
            </a:r>
            <a:endParaRPr kumimoji="1" lang="zh-CN" altLang="en-US" sz="1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5277DC-116A-539F-4F76-D9A1E3ABB0DE}"/>
              </a:ext>
            </a:extLst>
          </p:cNvPr>
          <p:cNvSpPr txBox="1"/>
          <p:nvPr/>
        </p:nvSpPr>
        <p:spPr>
          <a:xfrm>
            <a:off x="6870795" y="2726113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/>
              <a:t>Lowres</a:t>
            </a:r>
            <a:r>
              <a:rPr kumimoji="1" lang="en-US" altLang="zh-CN" sz="1000" dirty="0"/>
              <a:t> GT01</a:t>
            </a:r>
            <a:endParaRPr kumimoji="1"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0E039C-3820-AD58-0C29-064D971B2A6F}"/>
              </a:ext>
            </a:extLst>
          </p:cNvPr>
          <p:cNvSpPr txBox="1"/>
          <p:nvPr/>
        </p:nvSpPr>
        <p:spPr>
          <a:xfrm>
            <a:off x="4888680" y="1107006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Pixel Count: 6193265</a:t>
            </a:r>
          </a:p>
          <a:p>
            <a:pPr algn="ctr"/>
            <a:r>
              <a:rPr kumimoji="1" lang="en-US" altLang="zh-CN" sz="1000" dirty="0"/>
              <a:t>Entropy: 7.04</a:t>
            </a:r>
          </a:p>
          <a:p>
            <a:pPr algn="ctr"/>
            <a:r>
              <a:rPr kumimoji="1" lang="en-US" altLang="zh-CN" sz="1000" dirty="0"/>
              <a:t>Grayscale Levels: 223</a:t>
            </a:r>
          </a:p>
          <a:p>
            <a:pPr algn="ctr"/>
            <a:r>
              <a:rPr kumimoji="1" lang="en-US" altLang="zh-CN" sz="1000" dirty="0"/>
              <a:t>Iteration: 20</a:t>
            </a:r>
            <a:endParaRPr kumimoji="1" lang="zh-CN" altLang="en-US" sz="1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A177DA-AAB9-442B-CA08-E53A81925317}"/>
              </a:ext>
            </a:extLst>
          </p:cNvPr>
          <p:cNvSpPr txBox="1"/>
          <p:nvPr/>
        </p:nvSpPr>
        <p:spPr>
          <a:xfrm>
            <a:off x="6623935" y="1107006"/>
            <a:ext cx="1353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Pixel Count = 397600</a:t>
            </a:r>
          </a:p>
          <a:p>
            <a:pPr algn="ctr"/>
            <a:r>
              <a:rPr kumimoji="1" lang="en-US" altLang="zh-CN" sz="1000" dirty="0"/>
              <a:t>Entropy = 7.03</a:t>
            </a:r>
          </a:p>
          <a:p>
            <a:pPr algn="ctr"/>
            <a:r>
              <a:rPr kumimoji="1" lang="en-US" altLang="zh-CN" sz="1000" dirty="0"/>
              <a:t>Grayscale Levels = 217</a:t>
            </a:r>
          </a:p>
          <a:p>
            <a:pPr algn="ctr"/>
            <a:r>
              <a:rPr kumimoji="1" lang="en-US" altLang="zh-CN" sz="1000" dirty="0"/>
              <a:t>Iteration = 10</a:t>
            </a:r>
            <a:endParaRPr kumimoji="1" lang="zh-CN" altLang="en-US" sz="1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18AEEA-82A2-E2ED-1A9D-95B98ABEFC84}"/>
              </a:ext>
            </a:extLst>
          </p:cNvPr>
          <p:cNvSpPr txBox="1"/>
          <p:nvPr/>
        </p:nvSpPr>
        <p:spPr>
          <a:xfrm>
            <a:off x="4675640" y="2983508"/>
            <a:ext cx="1720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altLang="zh-CN" sz="1000" dirty="0"/>
              <a:t>Pixel Count: 7576800</a:t>
            </a:r>
          </a:p>
          <a:p>
            <a:pPr algn="ctr"/>
            <a:r>
              <a:rPr lang="en-IE" altLang="zh-CN" sz="1000" dirty="0"/>
              <a:t>Entropy: 7.04</a:t>
            </a:r>
          </a:p>
          <a:p>
            <a:pPr algn="ctr"/>
            <a:r>
              <a:rPr lang="en-IE" altLang="zh-CN" sz="1000" dirty="0"/>
              <a:t>Grayscale Levels: 245</a:t>
            </a:r>
          </a:p>
          <a:p>
            <a:pPr algn="ctr"/>
            <a:r>
              <a:rPr lang="en-IE" altLang="zh-CN" sz="1000" dirty="0"/>
              <a:t>Iteration: 22</a:t>
            </a:r>
            <a:endParaRPr lang="zh-CN" altLang="en-US" sz="1000" dirty="0"/>
          </a:p>
        </p:txBody>
      </p:sp>
      <p:pic>
        <p:nvPicPr>
          <p:cNvPr id="24" name="图片 23" descr="蓝色头发的卡通人物娃娃&#10;&#10;中度可信度描述已自动生成">
            <a:extLst>
              <a:ext uri="{FF2B5EF4-FFF2-40B4-BE49-F238E27FC236}">
                <a16:creationId xmlns:a16="http://schemas.microsoft.com/office/drawing/2014/main" id="{BE4EE052-707B-915D-9140-E9B201752D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63" y="3691394"/>
            <a:ext cx="1425993" cy="1003542"/>
          </a:xfrm>
          <a:prstGeom prst="rect">
            <a:avLst/>
          </a:prstGeom>
        </p:spPr>
      </p:pic>
      <p:pic>
        <p:nvPicPr>
          <p:cNvPr id="26" name="图片 25" descr="蓝色头发的卡通人物娃娃&#10;&#10;中度可信度描述已自动生成">
            <a:extLst>
              <a:ext uri="{FF2B5EF4-FFF2-40B4-BE49-F238E27FC236}">
                <a16:creationId xmlns:a16="http://schemas.microsoft.com/office/drawing/2014/main" id="{592AFA8F-0CEE-9CA5-1259-2FA0D73D25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79" y="3691394"/>
            <a:ext cx="1424943" cy="100354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126DAD3-525C-3AE1-C406-02F3EAFB55B4}"/>
              </a:ext>
            </a:extLst>
          </p:cNvPr>
          <p:cNvSpPr txBox="1"/>
          <p:nvPr/>
        </p:nvSpPr>
        <p:spPr>
          <a:xfrm>
            <a:off x="5092480" y="4687918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/>
              <a:t>Highres</a:t>
            </a:r>
            <a:r>
              <a:rPr kumimoji="1" lang="en-US" altLang="zh-CN" sz="1000" dirty="0"/>
              <a:t> GT04</a:t>
            </a:r>
            <a:endParaRPr kumimoji="1" lang="zh-CN" altLang="en-US" sz="1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B5E616-A233-AEB1-94F7-7B465A4B9D07}"/>
              </a:ext>
            </a:extLst>
          </p:cNvPr>
          <p:cNvSpPr txBox="1"/>
          <p:nvPr/>
        </p:nvSpPr>
        <p:spPr>
          <a:xfrm>
            <a:off x="6870793" y="4661871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/>
              <a:t>Lowres</a:t>
            </a:r>
            <a:r>
              <a:rPr kumimoji="1" lang="en-US" altLang="zh-CN" sz="1000" dirty="0"/>
              <a:t> GT04</a:t>
            </a:r>
            <a:endParaRPr kumimoji="1" lang="zh-CN" altLang="en-US" sz="1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06FDDA-C2F3-00A2-9031-673A0D755A5C}"/>
              </a:ext>
            </a:extLst>
          </p:cNvPr>
          <p:cNvSpPr txBox="1"/>
          <p:nvPr/>
        </p:nvSpPr>
        <p:spPr>
          <a:xfrm>
            <a:off x="6440546" y="2983508"/>
            <a:ext cx="1720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altLang="zh-CN" sz="1000" dirty="0"/>
              <a:t>Pixel Count: 450400</a:t>
            </a:r>
          </a:p>
          <a:p>
            <a:pPr algn="ctr"/>
            <a:r>
              <a:rPr lang="en-IE" altLang="zh-CN" sz="1000" dirty="0"/>
              <a:t>Entropy: 7.01</a:t>
            </a:r>
          </a:p>
          <a:p>
            <a:pPr algn="ctr"/>
            <a:r>
              <a:rPr lang="en-IE" altLang="zh-CN" sz="1000" dirty="0"/>
              <a:t>Grayscale Levels: 238</a:t>
            </a:r>
          </a:p>
          <a:p>
            <a:pPr algn="ctr"/>
            <a:r>
              <a:rPr lang="en-IE" altLang="zh-CN" sz="1000" dirty="0"/>
              <a:t>Iteration: 11</a:t>
            </a:r>
            <a:endParaRPr lang="zh-CN" altLang="en-US" sz="1000" dirty="0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B2803164-70BA-9BB3-EBAD-6ADF7D68E3B1}"/>
              </a:ext>
            </a:extLst>
          </p:cNvPr>
          <p:cNvCxnSpPr>
            <a:cxnSpLocks/>
          </p:cNvCxnSpPr>
          <p:nvPr/>
        </p:nvCxnSpPr>
        <p:spPr>
          <a:xfrm>
            <a:off x="4625394" y="2967351"/>
            <a:ext cx="353517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4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5C10F5-4319-F3DC-70C4-551E37C24ABA}"/>
              </a:ext>
            </a:extLst>
          </p:cNvPr>
          <p:cNvSpPr/>
          <p:nvPr/>
        </p:nvSpPr>
        <p:spPr>
          <a:xfrm>
            <a:off x="0" y="834007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14" name="îš1iḓê">
            <a:extLst>
              <a:ext uri="{FF2B5EF4-FFF2-40B4-BE49-F238E27FC236}">
                <a16:creationId xmlns:a16="http://schemas.microsoft.com/office/drawing/2014/main" id="{F895B1EB-C0C6-7508-9F70-CC597764B968}"/>
              </a:ext>
            </a:extLst>
          </p:cNvPr>
          <p:cNvGrpSpPr/>
          <p:nvPr/>
        </p:nvGrpSpPr>
        <p:grpSpPr>
          <a:xfrm>
            <a:off x="2104393" y="1259176"/>
            <a:ext cx="1606136" cy="1007272"/>
            <a:chOff x="3481448" y="-152016"/>
            <a:chExt cx="2141515" cy="1343029"/>
          </a:xfrm>
        </p:grpSpPr>
        <p:sp>
          <p:nvSpPr>
            <p:cNvPr id="37" name="íšḻiḍè">
              <a:extLst>
                <a:ext uri="{FF2B5EF4-FFF2-40B4-BE49-F238E27FC236}">
                  <a16:creationId xmlns:a16="http://schemas.microsoft.com/office/drawing/2014/main" id="{3BFAD0FF-B96A-91D0-6687-7F3038A32220}"/>
                </a:ext>
              </a:extLst>
            </p:cNvPr>
            <p:cNvSpPr/>
            <p:nvPr/>
          </p:nvSpPr>
          <p:spPr>
            <a:xfrm>
              <a:off x="3481448" y="752757"/>
              <a:ext cx="2141515" cy="438256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Data Preparation</a:t>
              </a:r>
            </a:p>
          </p:txBody>
        </p:sp>
        <p:sp>
          <p:nvSpPr>
            <p:cNvPr id="39" name="ísľíḑe">
              <a:extLst>
                <a:ext uri="{FF2B5EF4-FFF2-40B4-BE49-F238E27FC236}">
                  <a16:creationId xmlns:a16="http://schemas.microsoft.com/office/drawing/2014/main" id="{CD8181CD-CE44-1E3E-17F7-F51FD504A520}"/>
                </a:ext>
              </a:extLst>
            </p:cNvPr>
            <p:cNvSpPr/>
            <p:nvPr/>
          </p:nvSpPr>
          <p:spPr>
            <a:xfrm>
              <a:off x="3481448" y="-152016"/>
              <a:ext cx="2141514" cy="55298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Filter out mismatched files</a:t>
              </a:r>
            </a:p>
          </p:txBody>
        </p:sp>
      </p:grpSp>
      <p:sp>
        <p:nvSpPr>
          <p:cNvPr id="33" name="îsḷïḍe">
            <a:extLst>
              <a:ext uri="{FF2B5EF4-FFF2-40B4-BE49-F238E27FC236}">
                <a16:creationId xmlns:a16="http://schemas.microsoft.com/office/drawing/2014/main" id="{80B4BDE4-C0AC-3577-A040-4DD1AB5613C9}"/>
              </a:ext>
            </a:extLst>
          </p:cNvPr>
          <p:cNvSpPr/>
          <p:nvPr/>
        </p:nvSpPr>
        <p:spPr>
          <a:xfrm>
            <a:off x="4245403" y="1937644"/>
            <a:ext cx="1772218" cy="328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Data Segmentation</a:t>
            </a:r>
          </a:p>
        </p:txBody>
      </p:sp>
      <p:sp>
        <p:nvSpPr>
          <p:cNvPr id="19" name="ïşlîḓé">
            <a:extLst>
              <a:ext uri="{FF2B5EF4-FFF2-40B4-BE49-F238E27FC236}">
                <a16:creationId xmlns:a16="http://schemas.microsoft.com/office/drawing/2014/main" id="{5CC0CA4B-F5DB-211D-79FB-D1563B79D534}"/>
              </a:ext>
            </a:extLst>
          </p:cNvPr>
          <p:cNvSpPr/>
          <p:nvPr/>
        </p:nvSpPr>
        <p:spPr>
          <a:xfrm>
            <a:off x="321744" y="1935345"/>
            <a:ext cx="1247775" cy="328692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</a:rPr>
              <a:t>U-net Model</a:t>
            </a:r>
          </a:p>
        </p:txBody>
      </p:sp>
      <p:sp>
        <p:nvSpPr>
          <p:cNvPr id="11" name="iSľíďé">
            <a:extLst>
              <a:ext uri="{FF2B5EF4-FFF2-40B4-BE49-F238E27FC236}">
                <a16:creationId xmlns:a16="http://schemas.microsoft.com/office/drawing/2014/main" id="{D49906E2-1261-5C19-A629-9B297603BEB6}"/>
              </a:ext>
            </a:extLst>
          </p:cNvPr>
          <p:cNvSpPr txBox="1"/>
          <p:nvPr/>
        </p:nvSpPr>
        <p:spPr>
          <a:xfrm>
            <a:off x="1067359" y="569576"/>
            <a:ext cx="700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dirty="0">
                <a:latin typeface="Calibri" panose="020F0502020204030204" pitchFamily="34" charset="0"/>
                <a:ea typeface="微软雅黑" panose="020B0503020204020204" pitchFamily="34" charset="-122"/>
              </a:rPr>
              <a:t>The U-Net model is used for learning and inference, resulting in an image segmentation framework that separates objects from the background.</a:t>
            </a:r>
          </a:p>
        </p:txBody>
      </p:sp>
      <p:sp>
        <p:nvSpPr>
          <p:cNvPr id="12" name="ís1iḓê">
            <a:extLst>
              <a:ext uri="{FF2B5EF4-FFF2-40B4-BE49-F238E27FC236}">
                <a16:creationId xmlns:a16="http://schemas.microsoft.com/office/drawing/2014/main" id="{A338F4E6-6085-E328-AE83-BA3224F0C25F}"/>
              </a:ext>
            </a:extLst>
          </p:cNvPr>
          <p:cNvSpPr txBox="1"/>
          <p:nvPr/>
        </p:nvSpPr>
        <p:spPr>
          <a:xfrm>
            <a:off x="1638225" y="89758"/>
            <a:ext cx="5864456" cy="55054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sz="2100" b="1" dirty="0">
                <a:latin typeface="Calibri" panose="020F0502020204030204" pitchFamily="34" charset="0"/>
                <a:ea typeface="微软雅黑" panose="020B0503020204020204" pitchFamily="34" charset="-122"/>
              </a:rPr>
              <a:t>Implementation highlights.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4D3964C-5C16-13C7-7535-2CBE2A5C137A}"/>
              </a:ext>
            </a:extLst>
          </p:cNvPr>
          <p:cNvSpPr/>
          <p:nvPr/>
        </p:nvSpPr>
        <p:spPr>
          <a:xfrm>
            <a:off x="1619169" y="2000187"/>
            <a:ext cx="416028" cy="208856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íšḻiḍè">
            <a:extLst>
              <a:ext uri="{FF2B5EF4-FFF2-40B4-BE49-F238E27FC236}">
                <a16:creationId xmlns:a16="http://schemas.microsoft.com/office/drawing/2014/main" id="{18E5479C-5098-6876-C9BF-E2E676B2CE0C}"/>
              </a:ext>
            </a:extLst>
          </p:cNvPr>
          <p:cNvSpPr/>
          <p:nvPr/>
        </p:nvSpPr>
        <p:spPr>
          <a:xfrm>
            <a:off x="6574507" y="1935345"/>
            <a:ext cx="1247775" cy="32155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Data Load</a:t>
            </a:r>
          </a:p>
        </p:txBody>
      </p:sp>
      <p:sp>
        <p:nvSpPr>
          <p:cNvPr id="48" name="箭头: 手杖形 47">
            <a:extLst>
              <a:ext uri="{FF2B5EF4-FFF2-40B4-BE49-F238E27FC236}">
                <a16:creationId xmlns:a16="http://schemas.microsoft.com/office/drawing/2014/main" id="{24997FC5-DC7C-CC4C-871C-6EED21EFC290}"/>
              </a:ext>
            </a:extLst>
          </p:cNvPr>
          <p:cNvSpPr/>
          <p:nvPr/>
        </p:nvSpPr>
        <p:spPr>
          <a:xfrm rot="5400000">
            <a:off x="8226347" y="1848814"/>
            <a:ext cx="485984" cy="8375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4F94AA71-2D62-BDF0-4E6A-678C782E5429}"/>
              </a:ext>
            </a:extLst>
          </p:cNvPr>
          <p:cNvSpPr/>
          <p:nvPr/>
        </p:nvSpPr>
        <p:spPr>
          <a:xfrm>
            <a:off x="3758946" y="2000187"/>
            <a:ext cx="416028" cy="208856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A9A9C4B7-2A63-1C6C-1F46-55D6FBA79CC2}"/>
              </a:ext>
            </a:extLst>
          </p:cNvPr>
          <p:cNvSpPr/>
          <p:nvPr/>
        </p:nvSpPr>
        <p:spPr>
          <a:xfrm>
            <a:off x="6089283" y="2000187"/>
            <a:ext cx="416028" cy="208856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25850310-27A0-89FC-84AB-BCF809CF896A}"/>
              </a:ext>
            </a:extLst>
          </p:cNvPr>
          <p:cNvSpPr/>
          <p:nvPr/>
        </p:nvSpPr>
        <p:spPr>
          <a:xfrm>
            <a:off x="308714" y="2709824"/>
            <a:ext cx="1479974" cy="234343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îsḷïḍe">
            <a:extLst>
              <a:ext uri="{FF2B5EF4-FFF2-40B4-BE49-F238E27FC236}">
                <a16:creationId xmlns:a16="http://schemas.microsoft.com/office/drawing/2014/main" id="{4D6703B7-36EC-8FF9-AFB8-8CFFED65427F}"/>
              </a:ext>
            </a:extLst>
          </p:cNvPr>
          <p:cNvSpPr/>
          <p:nvPr/>
        </p:nvSpPr>
        <p:spPr>
          <a:xfrm>
            <a:off x="1851909" y="2671237"/>
            <a:ext cx="2617235" cy="328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Model Preparation</a:t>
            </a:r>
          </a:p>
        </p:txBody>
      </p:sp>
      <p:sp>
        <p:nvSpPr>
          <p:cNvPr id="55" name="íšḻiḍè">
            <a:extLst>
              <a:ext uri="{FF2B5EF4-FFF2-40B4-BE49-F238E27FC236}">
                <a16:creationId xmlns:a16="http://schemas.microsoft.com/office/drawing/2014/main" id="{08B37D47-49B8-7B14-F473-F8130C7B1829}"/>
              </a:ext>
            </a:extLst>
          </p:cNvPr>
          <p:cNvSpPr/>
          <p:nvPr/>
        </p:nvSpPr>
        <p:spPr>
          <a:xfrm>
            <a:off x="4976690" y="2675394"/>
            <a:ext cx="2159197" cy="32869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Training and evaluation</a:t>
            </a: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047B2558-DBEB-3864-44B3-3C17DB15E50F}"/>
              </a:ext>
            </a:extLst>
          </p:cNvPr>
          <p:cNvSpPr/>
          <p:nvPr/>
        </p:nvSpPr>
        <p:spPr>
          <a:xfrm>
            <a:off x="4532365" y="2735312"/>
            <a:ext cx="416028" cy="208856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îsḷïḍe">
            <a:extLst>
              <a:ext uri="{FF2B5EF4-FFF2-40B4-BE49-F238E27FC236}">
                <a16:creationId xmlns:a16="http://schemas.microsoft.com/office/drawing/2014/main" id="{0C09BA0E-4163-A65D-55E9-1923300B7ADA}"/>
              </a:ext>
            </a:extLst>
          </p:cNvPr>
          <p:cNvSpPr/>
          <p:nvPr/>
        </p:nvSpPr>
        <p:spPr>
          <a:xfrm>
            <a:off x="7640339" y="2655776"/>
            <a:ext cx="1247775" cy="3169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Visualization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93C5CE80-72D4-2DFC-8A4F-18CC912684EE}"/>
              </a:ext>
            </a:extLst>
          </p:cNvPr>
          <p:cNvSpPr/>
          <p:nvPr/>
        </p:nvSpPr>
        <p:spPr>
          <a:xfrm>
            <a:off x="7164184" y="2735312"/>
            <a:ext cx="416028" cy="208856"/>
          </a:xfrm>
          <a:prstGeom prst="rightArrow">
            <a:avLst>
              <a:gd name="adj1" fmla="val 50000"/>
              <a:gd name="adj2" fmla="val 4293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3B4EE585-1CD5-0305-66F6-B53DFE5CF437}"/>
              </a:ext>
            </a:extLst>
          </p:cNvPr>
          <p:cNvSpPr/>
          <p:nvPr/>
        </p:nvSpPr>
        <p:spPr>
          <a:xfrm rot="16200000">
            <a:off x="2848738" y="1776756"/>
            <a:ext cx="117446" cy="155343"/>
          </a:xfrm>
          <a:prstGeom prst="chevr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箭头: V 形 63">
            <a:extLst>
              <a:ext uri="{FF2B5EF4-FFF2-40B4-BE49-F238E27FC236}">
                <a16:creationId xmlns:a16="http://schemas.microsoft.com/office/drawing/2014/main" id="{C6592709-059A-7E8C-BF74-1D9CC3013266}"/>
              </a:ext>
            </a:extLst>
          </p:cNvPr>
          <p:cNvSpPr/>
          <p:nvPr/>
        </p:nvSpPr>
        <p:spPr>
          <a:xfrm rot="16200000">
            <a:off x="2848738" y="1687516"/>
            <a:ext cx="117446" cy="155343"/>
          </a:xfrm>
          <a:prstGeom prst="chevr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ísľíḑe">
            <a:extLst>
              <a:ext uri="{FF2B5EF4-FFF2-40B4-BE49-F238E27FC236}">
                <a16:creationId xmlns:a16="http://schemas.microsoft.com/office/drawing/2014/main" id="{F7315942-22CA-96E6-12DE-B11C45D6E191}"/>
              </a:ext>
            </a:extLst>
          </p:cNvPr>
          <p:cNvSpPr/>
          <p:nvPr/>
        </p:nvSpPr>
        <p:spPr>
          <a:xfrm>
            <a:off x="1298540" y="3282217"/>
            <a:ext cx="1106741" cy="4145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U-Net components</a:t>
            </a:r>
          </a:p>
        </p:txBody>
      </p:sp>
      <p:sp>
        <p:nvSpPr>
          <p:cNvPr id="70" name="ísľíḑe">
            <a:extLst>
              <a:ext uri="{FF2B5EF4-FFF2-40B4-BE49-F238E27FC236}">
                <a16:creationId xmlns:a16="http://schemas.microsoft.com/office/drawing/2014/main" id="{CE13FF06-35DD-ED7F-AB9E-142E6BE281E6}"/>
              </a:ext>
            </a:extLst>
          </p:cNvPr>
          <p:cNvSpPr/>
          <p:nvPr/>
        </p:nvSpPr>
        <p:spPr>
          <a:xfrm>
            <a:off x="1298540" y="3761582"/>
            <a:ext cx="1106740" cy="8633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DoubleConv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Down</a:t>
            </a:r>
          </a:p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Up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OutConv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ísľíḑe">
            <a:extLst>
              <a:ext uri="{FF2B5EF4-FFF2-40B4-BE49-F238E27FC236}">
                <a16:creationId xmlns:a16="http://schemas.microsoft.com/office/drawing/2014/main" id="{103956E6-769F-F0A3-013D-E2EA430A6A97}"/>
              </a:ext>
            </a:extLst>
          </p:cNvPr>
          <p:cNvSpPr/>
          <p:nvPr/>
        </p:nvSpPr>
        <p:spPr>
          <a:xfrm>
            <a:off x="2458417" y="3282217"/>
            <a:ext cx="806284" cy="4145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Loss Function</a:t>
            </a:r>
          </a:p>
        </p:txBody>
      </p:sp>
      <p:sp>
        <p:nvSpPr>
          <p:cNvPr id="72" name="ísľíḑe">
            <a:extLst>
              <a:ext uri="{FF2B5EF4-FFF2-40B4-BE49-F238E27FC236}">
                <a16:creationId xmlns:a16="http://schemas.microsoft.com/office/drawing/2014/main" id="{B475C9AD-7BF8-E862-BBAD-C94538E8A9C7}"/>
              </a:ext>
            </a:extLst>
          </p:cNvPr>
          <p:cNvSpPr/>
          <p:nvPr/>
        </p:nvSpPr>
        <p:spPr>
          <a:xfrm>
            <a:off x="2464854" y="3761582"/>
            <a:ext cx="806285" cy="299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Dice Loss</a:t>
            </a:r>
          </a:p>
        </p:txBody>
      </p:sp>
      <p:sp>
        <p:nvSpPr>
          <p:cNvPr id="73" name="ísľíḑe">
            <a:extLst>
              <a:ext uri="{FF2B5EF4-FFF2-40B4-BE49-F238E27FC236}">
                <a16:creationId xmlns:a16="http://schemas.microsoft.com/office/drawing/2014/main" id="{FB2D6A17-599B-FA45-402E-C1AE69C5F344}"/>
              </a:ext>
            </a:extLst>
          </p:cNvPr>
          <p:cNvSpPr/>
          <p:nvPr/>
        </p:nvSpPr>
        <p:spPr>
          <a:xfrm>
            <a:off x="3306735" y="3283234"/>
            <a:ext cx="806285" cy="41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Activate Function</a:t>
            </a:r>
          </a:p>
        </p:txBody>
      </p:sp>
      <p:sp>
        <p:nvSpPr>
          <p:cNvPr id="75" name="ísľíḑe">
            <a:extLst>
              <a:ext uri="{FF2B5EF4-FFF2-40B4-BE49-F238E27FC236}">
                <a16:creationId xmlns:a16="http://schemas.microsoft.com/office/drawing/2014/main" id="{EDEE2874-A93B-BA06-3445-4E4CEDA720AA}"/>
              </a:ext>
            </a:extLst>
          </p:cNvPr>
          <p:cNvSpPr/>
          <p:nvPr/>
        </p:nvSpPr>
        <p:spPr>
          <a:xfrm>
            <a:off x="3319611" y="3761582"/>
            <a:ext cx="806285" cy="299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ReLU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101C307-1572-87DC-36E8-56C9471C1681}"/>
              </a:ext>
            </a:extLst>
          </p:cNvPr>
          <p:cNvGrpSpPr/>
          <p:nvPr/>
        </p:nvGrpSpPr>
        <p:grpSpPr>
          <a:xfrm>
            <a:off x="2790324" y="3024123"/>
            <a:ext cx="155344" cy="216786"/>
            <a:chOff x="1916484" y="3154912"/>
            <a:chExt cx="155344" cy="216786"/>
          </a:xfrm>
        </p:grpSpPr>
        <p:sp>
          <p:nvSpPr>
            <p:cNvPr id="65" name="箭头: V 形 64">
              <a:extLst>
                <a:ext uri="{FF2B5EF4-FFF2-40B4-BE49-F238E27FC236}">
                  <a16:creationId xmlns:a16="http://schemas.microsoft.com/office/drawing/2014/main" id="{915ECBDC-70F6-41D9-617A-6BD34D7BD55D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箭头: V 形 75">
              <a:extLst>
                <a:ext uri="{FF2B5EF4-FFF2-40B4-BE49-F238E27FC236}">
                  <a16:creationId xmlns:a16="http://schemas.microsoft.com/office/drawing/2014/main" id="{468464DC-B37D-C6F6-2193-056D14FE7CF2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975360D-B6A1-ACCD-BA66-E69571BA7F4F}"/>
              </a:ext>
            </a:extLst>
          </p:cNvPr>
          <p:cNvGrpSpPr/>
          <p:nvPr/>
        </p:nvGrpSpPr>
        <p:grpSpPr>
          <a:xfrm>
            <a:off x="3632205" y="3017451"/>
            <a:ext cx="155344" cy="216786"/>
            <a:chOff x="1916484" y="3154912"/>
            <a:chExt cx="155344" cy="216786"/>
          </a:xfrm>
        </p:grpSpPr>
        <p:sp>
          <p:nvSpPr>
            <p:cNvPr id="79" name="箭头: V 形 78">
              <a:extLst>
                <a:ext uri="{FF2B5EF4-FFF2-40B4-BE49-F238E27FC236}">
                  <a16:creationId xmlns:a16="http://schemas.microsoft.com/office/drawing/2014/main" id="{FDDF58CB-316C-DEA4-8FEC-7F5C777FA88A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箭头: V 形 79">
              <a:extLst>
                <a:ext uri="{FF2B5EF4-FFF2-40B4-BE49-F238E27FC236}">
                  <a16:creationId xmlns:a16="http://schemas.microsoft.com/office/drawing/2014/main" id="{E87D88E9-8732-2AF8-FD46-085ABFF014CA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FF5AD35-166B-E1BF-DE69-2E5EAE2A7AFC}"/>
              </a:ext>
            </a:extLst>
          </p:cNvPr>
          <p:cNvGrpSpPr/>
          <p:nvPr/>
        </p:nvGrpSpPr>
        <p:grpSpPr>
          <a:xfrm>
            <a:off x="1851910" y="3007513"/>
            <a:ext cx="155344" cy="216786"/>
            <a:chOff x="1916484" y="3154912"/>
            <a:chExt cx="155344" cy="216786"/>
          </a:xfrm>
        </p:grpSpPr>
        <p:sp>
          <p:nvSpPr>
            <p:cNvPr id="82" name="箭头: V 形 81">
              <a:extLst>
                <a:ext uri="{FF2B5EF4-FFF2-40B4-BE49-F238E27FC236}">
                  <a16:creationId xmlns:a16="http://schemas.microsoft.com/office/drawing/2014/main" id="{14BAC113-29D5-7D56-7463-E2E19CFD811A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箭头: V 形 82">
              <a:extLst>
                <a:ext uri="{FF2B5EF4-FFF2-40B4-BE49-F238E27FC236}">
                  <a16:creationId xmlns:a16="http://schemas.microsoft.com/office/drawing/2014/main" id="{036DD2DF-1ACE-F4D6-A482-FB0890D3EBBC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22EB41A-B478-7DB5-60AF-E33E7B46655B}"/>
              </a:ext>
            </a:extLst>
          </p:cNvPr>
          <p:cNvGrpSpPr/>
          <p:nvPr/>
        </p:nvGrpSpPr>
        <p:grpSpPr>
          <a:xfrm>
            <a:off x="4284599" y="3017451"/>
            <a:ext cx="155344" cy="216786"/>
            <a:chOff x="1916484" y="3154912"/>
            <a:chExt cx="155344" cy="216786"/>
          </a:xfrm>
        </p:grpSpPr>
        <p:sp>
          <p:nvSpPr>
            <p:cNvPr id="85" name="箭头: V 形 84">
              <a:extLst>
                <a:ext uri="{FF2B5EF4-FFF2-40B4-BE49-F238E27FC236}">
                  <a16:creationId xmlns:a16="http://schemas.microsoft.com/office/drawing/2014/main" id="{D6DBDEAB-8A4B-4DF9-924B-A0287FB42245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>
              <a:extLst>
                <a:ext uri="{FF2B5EF4-FFF2-40B4-BE49-F238E27FC236}">
                  <a16:creationId xmlns:a16="http://schemas.microsoft.com/office/drawing/2014/main" id="{321517E8-802C-082B-99F1-A0B3F9D72E5C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7" name="ísľíḑe">
            <a:extLst>
              <a:ext uri="{FF2B5EF4-FFF2-40B4-BE49-F238E27FC236}">
                <a16:creationId xmlns:a16="http://schemas.microsoft.com/office/drawing/2014/main" id="{4DB532BD-5C32-4502-AC40-0BC4362EF161}"/>
              </a:ext>
            </a:extLst>
          </p:cNvPr>
          <p:cNvSpPr/>
          <p:nvPr/>
        </p:nvSpPr>
        <p:spPr>
          <a:xfrm>
            <a:off x="4167312" y="3283234"/>
            <a:ext cx="806285" cy="41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Optimiser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9" name="ísľíḑe">
            <a:extLst>
              <a:ext uri="{FF2B5EF4-FFF2-40B4-BE49-F238E27FC236}">
                <a16:creationId xmlns:a16="http://schemas.microsoft.com/office/drawing/2014/main" id="{8BF638B5-68DA-71F0-DF93-D8B28D743770}"/>
              </a:ext>
            </a:extLst>
          </p:cNvPr>
          <p:cNvSpPr/>
          <p:nvPr/>
        </p:nvSpPr>
        <p:spPr>
          <a:xfrm>
            <a:off x="4167311" y="3761582"/>
            <a:ext cx="806285" cy="299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Adam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058113B-37FB-6288-65F1-0F137942C35A}"/>
              </a:ext>
            </a:extLst>
          </p:cNvPr>
          <p:cNvGrpSpPr/>
          <p:nvPr/>
        </p:nvGrpSpPr>
        <p:grpSpPr>
          <a:xfrm rot="10800000">
            <a:off x="6574507" y="1687311"/>
            <a:ext cx="155344" cy="216786"/>
            <a:chOff x="1916484" y="3154912"/>
            <a:chExt cx="155344" cy="216786"/>
          </a:xfrm>
        </p:grpSpPr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09EC8ACD-6144-DC80-1880-0D7ACA6D7DAD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364C3874-94FF-8C42-F2D1-43161661426C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3" name="ísľíḑe">
            <a:extLst>
              <a:ext uri="{FF2B5EF4-FFF2-40B4-BE49-F238E27FC236}">
                <a16:creationId xmlns:a16="http://schemas.microsoft.com/office/drawing/2014/main" id="{9B76D57F-A04A-D492-AB62-741E5CA38AE6}"/>
              </a:ext>
            </a:extLst>
          </p:cNvPr>
          <p:cNvSpPr/>
          <p:nvPr/>
        </p:nvSpPr>
        <p:spPr>
          <a:xfrm>
            <a:off x="5753165" y="1256056"/>
            <a:ext cx="1307903" cy="3842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Resize and convert to tensor</a:t>
            </a:r>
          </a:p>
        </p:txBody>
      </p:sp>
      <p:sp>
        <p:nvSpPr>
          <p:cNvPr id="94" name="ísľíḑe">
            <a:extLst>
              <a:ext uri="{FF2B5EF4-FFF2-40B4-BE49-F238E27FC236}">
                <a16:creationId xmlns:a16="http://schemas.microsoft.com/office/drawing/2014/main" id="{C3B013C5-15AD-3A6B-A5AB-E3FD1DC25EE1}"/>
              </a:ext>
            </a:extLst>
          </p:cNvPr>
          <p:cNvSpPr/>
          <p:nvPr/>
        </p:nvSpPr>
        <p:spPr>
          <a:xfrm>
            <a:off x="7141442" y="1249974"/>
            <a:ext cx="1606135" cy="3903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Provide data to the model in batch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B7F04C1-6F13-FFB6-1A76-CC33C51C7CF4}"/>
              </a:ext>
            </a:extLst>
          </p:cNvPr>
          <p:cNvGrpSpPr/>
          <p:nvPr/>
        </p:nvGrpSpPr>
        <p:grpSpPr>
          <a:xfrm rot="10800000">
            <a:off x="7637346" y="1679423"/>
            <a:ext cx="155344" cy="216786"/>
            <a:chOff x="1916484" y="3154912"/>
            <a:chExt cx="155344" cy="216786"/>
          </a:xfrm>
        </p:grpSpPr>
        <p:sp>
          <p:nvSpPr>
            <p:cNvPr id="96" name="箭头: V 形 95">
              <a:extLst>
                <a:ext uri="{FF2B5EF4-FFF2-40B4-BE49-F238E27FC236}">
                  <a16:creationId xmlns:a16="http://schemas.microsoft.com/office/drawing/2014/main" id="{95A8D93D-9A5C-45C8-FE60-E3227FCC6CB9}"/>
                </a:ext>
              </a:extLst>
            </p:cNvPr>
            <p:cNvSpPr/>
            <p:nvPr/>
          </p:nvSpPr>
          <p:spPr>
            <a:xfrm rot="5400000">
              <a:off x="1935434" y="313596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箭头: V 形 96">
              <a:extLst>
                <a:ext uri="{FF2B5EF4-FFF2-40B4-BE49-F238E27FC236}">
                  <a16:creationId xmlns:a16="http://schemas.microsoft.com/office/drawing/2014/main" id="{30AE6E31-88D0-C242-27FF-33239EC168FD}"/>
                </a:ext>
              </a:extLst>
            </p:cNvPr>
            <p:cNvSpPr/>
            <p:nvPr/>
          </p:nvSpPr>
          <p:spPr>
            <a:xfrm rot="5400000">
              <a:off x="1935433" y="3235303"/>
              <a:ext cx="117446" cy="155343"/>
            </a:xfrm>
            <a:prstGeom prst="chevr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93FD9F-6789-DC4F-FFA8-1EAFC965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9144000" cy="37041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38C70F-158C-F80F-CE9F-D486399CAA60}"/>
              </a:ext>
            </a:extLst>
          </p:cNvPr>
          <p:cNvSpPr/>
          <p:nvPr/>
        </p:nvSpPr>
        <p:spPr>
          <a:xfrm>
            <a:off x="0" y="834007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0B9512-2C3F-D91B-F218-80D0EA62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9" y="1155559"/>
            <a:ext cx="8657303" cy="27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8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7E9BA1F-FA58-E086-CC22-CF754E15D0D7}"/>
              </a:ext>
            </a:extLst>
          </p:cNvPr>
          <p:cNvSpPr/>
          <p:nvPr/>
        </p:nvSpPr>
        <p:spPr>
          <a:xfrm>
            <a:off x="0" y="905774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322012" y="828104"/>
            <a:ext cx="7243508" cy="3487292"/>
            <a:chOff x="1066447" y="1301954"/>
            <a:chExt cx="9658010" cy="4649723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8A34747-9A0F-4D1B-9B93-B20201B63CDF}"/>
                </a:ext>
              </a:extLst>
            </p:cNvPr>
            <p:cNvSpPr/>
            <p:nvPr/>
          </p:nvSpPr>
          <p:spPr>
            <a:xfrm>
              <a:off x="1066447" y="1650379"/>
              <a:ext cx="3947532" cy="3947533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  <a:alpha val="4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8AE39BB-5386-43AB-B9E9-161E21FB60D9}"/>
                </a:ext>
              </a:extLst>
            </p:cNvPr>
            <p:cNvSpPr/>
            <p:nvPr/>
          </p:nvSpPr>
          <p:spPr>
            <a:xfrm>
              <a:off x="1635160" y="2219093"/>
              <a:ext cx="2810106" cy="2810106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>
                <a:buSzPct val="25000"/>
              </a:pPr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C8C12D-DE24-496B-85C8-53C799C16894}"/>
                </a:ext>
              </a:extLst>
            </p:cNvPr>
            <p:cNvGrpSpPr/>
            <p:nvPr/>
          </p:nvGrpSpPr>
          <p:grpSpPr>
            <a:xfrm>
              <a:off x="4036154" y="1873230"/>
              <a:ext cx="223026" cy="223026"/>
              <a:chOff x="3969479" y="2004102"/>
              <a:chExt cx="223026" cy="223026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8CE1A757-123B-4979-8DF6-BDEA8263BD6F}"/>
                  </a:ext>
                </a:extLst>
              </p:cNvPr>
              <p:cNvSpPr/>
              <p:nvPr/>
            </p:nvSpPr>
            <p:spPr>
              <a:xfrm>
                <a:off x="3969479" y="2004102"/>
                <a:ext cx="223026" cy="2230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A32B646-325C-4D8B-8095-6AC8CE7CB0CD}"/>
                  </a:ext>
                </a:extLst>
              </p:cNvPr>
              <p:cNvSpPr/>
              <p:nvPr/>
            </p:nvSpPr>
            <p:spPr>
              <a:xfrm>
                <a:off x="3969479" y="2004102"/>
                <a:ext cx="223026" cy="223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35470B7-5AA5-4AC0-B070-2A48BFA82E94}"/>
                </a:ext>
              </a:extLst>
            </p:cNvPr>
            <p:cNvGrpSpPr/>
            <p:nvPr/>
          </p:nvGrpSpPr>
          <p:grpSpPr>
            <a:xfrm>
              <a:off x="4635225" y="2518222"/>
              <a:ext cx="223026" cy="223026"/>
              <a:chOff x="4568550" y="2924622"/>
              <a:chExt cx="223026" cy="22302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C054685-FCC5-4C1F-9CA4-7DE59BA629B0}"/>
                  </a:ext>
                </a:extLst>
              </p:cNvPr>
              <p:cNvSpPr/>
              <p:nvPr/>
            </p:nvSpPr>
            <p:spPr>
              <a:xfrm>
                <a:off x="4568550" y="2924622"/>
                <a:ext cx="223026" cy="2230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E704A85-8523-4056-857F-DEBCB0A4EFC8}"/>
                  </a:ext>
                </a:extLst>
              </p:cNvPr>
              <p:cNvSpPr/>
              <p:nvPr/>
            </p:nvSpPr>
            <p:spPr>
              <a:xfrm>
                <a:off x="4568550" y="2924622"/>
                <a:ext cx="223026" cy="223026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32B99A-C051-4AD9-8C86-EA6F51A7D9BE}"/>
                </a:ext>
              </a:extLst>
            </p:cNvPr>
            <p:cNvGrpSpPr/>
            <p:nvPr/>
          </p:nvGrpSpPr>
          <p:grpSpPr>
            <a:xfrm>
              <a:off x="4630145" y="4503011"/>
              <a:ext cx="228106" cy="233186"/>
              <a:chOff x="4563470" y="4081530"/>
              <a:chExt cx="228106" cy="233186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0FB05B3-D638-43AD-BA9F-74B1EA4D60CE}"/>
                  </a:ext>
                </a:extLst>
              </p:cNvPr>
              <p:cNvSpPr/>
              <p:nvPr/>
            </p:nvSpPr>
            <p:spPr>
              <a:xfrm>
                <a:off x="4568550" y="4091690"/>
                <a:ext cx="223026" cy="2230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B51B964-7D87-4C95-A7AE-7D5FA94154C5}"/>
                  </a:ext>
                </a:extLst>
              </p:cNvPr>
              <p:cNvSpPr/>
              <p:nvPr/>
            </p:nvSpPr>
            <p:spPr>
              <a:xfrm>
                <a:off x="4563470" y="4081530"/>
                <a:ext cx="223026" cy="223026"/>
              </a:xfrm>
              <a:prstGeom prst="ellipse">
                <a:avLst/>
              </a:prstGeom>
              <a:solidFill>
                <a:srgbClr val="4F81BD"/>
              </a:solidFill>
              <a:ln w="12700" cap="rnd">
                <a:solidFill>
                  <a:srgbClr val="4F81BD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D318072-D032-423F-8D53-EA62CD882345}"/>
                </a:ext>
              </a:extLst>
            </p:cNvPr>
            <p:cNvGrpSpPr/>
            <p:nvPr/>
          </p:nvGrpSpPr>
          <p:grpSpPr>
            <a:xfrm>
              <a:off x="4037858" y="5152036"/>
              <a:ext cx="223026" cy="223026"/>
              <a:chOff x="3971183" y="4997906"/>
              <a:chExt cx="223026" cy="22302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C3D33CB4-2803-4D70-98F3-2FE6E8D0154C}"/>
                  </a:ext>
                </a:extLst>
              </p:cNvPr>
              <p:cNvSpPr/>
              <p:nvPr/>
            </p:nvSpPr>
            <p:spPr>
              <a:xfrm>
                <a:off x="3971183" y="4997906"/>
                <a:ext cx="223026" cy="2230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8FAECEB-8842-4BDB-AD53-B9B65B9115EB}"/>
                  </a:ext>
                </a:extLst>
              </p:cNvPr>
              <p:cNvSpPr/>
              <p:nvPr/>
            </p:nvSpPr>
            <p:spPr>
              <a:xfrm>
                <a:off x="3971183" y="4997906"/>
                <a:ext cx="223026" cy="223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A880C4-77BA-4C78-A92E-616318694D99}"/>
                </a:ext>
              </a:extLst>
            </p:cNvPr>
            <p:cNvGrpSpPr/>
            <p:nvPr/>
          </p:nvGrpSpPr>
          <p:grpSpPr>
            <a:xfrm>
              <a:off x="4902466" y="3512633"/>
              <a:ext cx="223026" cy="223026"/>
              <a:chOff x="4568550" y="4091690"/>
              <a:chExt cx="223026" cy="22302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2F6C391-4A41-4F95-A91A-ABDBCBE5C957}"/>
                  </a:ext>
                </a:extLst>
              </p:cNvPr>
              <p:cNvSpPr/>
              <p:nvPr/>
            </p:nvSpPr>
            <p:spPr>
              <a:xfrm>
                <a:off x="4568550" y="4091690"/>
                <a:ext cx="223026" cy="2230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DBDDFA4-504E-4C06-9B86-85128283DC94}"/>
                  </a:ext>
                </a:extLst>
              </p:cNvPr>
              <p:cNvSpPr/>
              <p:nvPr/>
            </p:nvSpPr>
            <p:spPr>
              <a:xfrm>
                <a:off x="4568550" y="4091690"/>
                <a:ext cx="223026" cy="223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FFAB3B3-73FD-4EB6-AD6D-DF9971993B29}"/>
                </a:ext>
              </a:extLst>
            </p:cNvPr>
            <p:cNvGrpSpPr/>
            <p:nvPr/>
          </p:nvGrpSpPr>
          <p:grpSpPr>
            <a:xfrm>
              <a:off x="5013979" y="1301954"/>
              <a:ext cx="633186" cy="633186"/>
              <a:chOff x="5192397" y="1467006"/>
              <a:chExt cx="1028700" cy="10287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E335113-2B90-4E64-9FA4-F9D9E44CCC60}"/>
                  </a:ext>
                </a:extLst>
              </p:cNvPr>
              <p:cNvSpPr/>
              <p:nvPr/>
            </p:nvSpPr>
            <p:spPr>
              <a:xfrm>
                <a:off x="5192397" y="1467006"/>
                <a:ext cx="1028700" cy="10287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CDBF9445-5341-4683-A54F-C00DD350B1E8}"/>
                  </a:ext>
                </a:extLst>
              </p:cNvPr>
              <p:cNvSpPr/>
              <p:nvPr/>
            </p:nvSpPr>
            <p:spPr>
              <a:xfrm>
                <a:off x="5554435" y="1831766"/>
                <a:ext cx="304624" cy="299180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324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761D75-CE91-4737-A7AB-93F0BC739CBF}"/>
                </a:ext>
              </a:extLst>
            </p:cNvPr>
            <p:cNvSpPr txBox="1"/>
            <p:nvPr/>
          </p:nvSpPr>
          <p:spPr>
            <a:xfrm>
              <a:off x="5814799" y="1410675"/>
              <a:ext cx="3835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Calibri" panose="020F0502020204030204" pitchFamily="34" charset="0"/>
                  <a:ea typeface="微软雅黑" panose="020B0503020204020204" pitchFamily="34" charset="-122"/>
                </a:rPr>
                <a:t>Group Overview.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38D38B-F167-447F-84B8-89205230E96D}"/>
                </a:ext>
              </a:extLst>
            </p:cNvPr>
            <p:cNvSpPr txBox="1"/>
            <p:nvPr/>
          </p:nvSpPr>
          <p:spPr>
            <a:xfrm>
              <a:off x="5866937" y="5429898"/>
              <a:ext cx="3835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Calibri" panose="020F0502020204030204" pitchFamily="34" charset="0"/>
                  <a:ea typeface="微软雅黑" panose="020B0503020204020204" pitchFamily="34" charset="-122"/>
                </a:rPr>
                <a:t>Test</a:t>
              </a:r>
              <a:r>
                <a:rPr lang="en-US" altLang="zh-CN" sz="1050" b="1" dirty="0">
                  <a:latin typeface="Calibri" panose="020F050202020403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latin typeface="Calibri" panose="020F0502020204030204" pitchFamily="34" charset="0"/>
                  <a:ea typeface="微软雅黑" panose="020B0503020204020204" pitchFamily="34" charset="-122"/>
                </a:rPr>
                <a:t>Modules</a:t>
              </a:r>
              <a:r>
                <a:rPr lang="en-US" altLang="zh-CN" sz="1050" b="1" dirty="0">
                  <a:latin typeface="Calibri" panose="020F0502020204030204" pitchFamily="34" charset="0"/>
                  <a:ea typeface="微软雅黑" panose="020B0503020204020204" pitchFamily="34" charset="-122"/>
                </a:rPr>
                <a:t>.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798E9C-E88A-4D2F-A1EE-A4EF2B6BD965}"/>
                </a:ext>
              </a:extLst>
            </p:cNvPr>
            <p:cNvSpPr txBox="1"/>
            <p:nvPr/>
          </p:nvSpPr>
          <p:spPr>
            <a:xfrm>
              <a:off x="6434508" y="4387482"/>
              <a:ext cx="3835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Optimization functions.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3425F48-0A9E-4438-8EA3-BAA7457789A6}"/>
                </a:ext>
              </a:extLst>
            </p:cNvPr>
            <p:cNvSpPr txBox="1"/>
            <p:nvPr/>
          </p:nvSpPr>
          <p:spPr>
            <a:xfrm>
              <a:off x="6889371" y="3372902"/>
              <a:ext cx="3835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Implementation highlights.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AEF7D13-F3A8-4D95-880B-B739543C430C}"/>
                </a:ext>
              </a:extLst>
            </p:cNvPr>
            <p:cNvSpPr txBox="1"/>
            <p:nvPr/>
          </p:nvSpPr>
          <p:spPr>
            <a:xfrm>
              <a:off x="6355171" y="2402693"/>
              <a:ext cx="436928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Performance Measurement.</a:t>
              </a:r>
            </a:p>
            <a:p>
              <a:endParaRPr lang="en-US" altLang="zh-CN" dirty="0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1F498C7-64A2-423E-A2C6-F97D4AAA54D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82692" y="2314448"/>
              <a:ext cx="633186" cy="633186"/>
              <a:chOff x="6038576" y="3307553"/>
              <a:chExt cx="633186" cy="63318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97CF558-2405-4425-8ED7-7A6F55B2E5B9}"/>
                  </a:ext>
                </a:extLst>
              </p:cNvPr>
              <p:cNvSpPr/>
              <p:nvPr/>
            </p:nvSpPr>
            <p:spPr>
              <a:xfrm>
                <a:off x="6038576" y="3307553"/>
                <a:ext cx="633186" cy="633186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3E09F379-62FA-4A09-9E4D-1F80A982084D}"/>
                  </a:ext>
                </a:extLst>
              </p:cNvPr>
              <p:cNvSpPr/>
              <p:nvPr/>
            </p:nvSpPr>
            <p:spPr>
              <a:xfrm>
                <a:off x="6270682" y="3531536"/>
                <a:ext cx="168974" cy="18522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324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EFEDD6CD-A7F6-456F-995A-43564E238E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38576" y="3307553"/>
              <a:ext cx="633186" cy="633186"/>
              <a:chOff x="5582692" y="2314448"/>
              <a:chExt cx="633186" cy="633186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9E9C085-E464-4054-B22D-1E9EE6EED85A}"/>
                  </a:ext>
                </a:extLst>
              </p:cNvPr>
              <p:cNvSpPr/>
              <p:nvPr/>
            </p:nvSpPr>
            <p:spPr>
              <a:xfrm>
                <a:off x="5582692" y="2314448"/>
                <a:ext cx="633186" cy="6331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67AC3280-1CB1-45E9-AB40-C16026ECAD5F}"/>
                  </a:ext>
                </a:extLst>
              </p:cNvPr>
              <p:cNvSpPr/>
              <p:nvPr/>
            </p:nvSpPr>
            <p:spPr>
              <a:xfrm>
                <a:off x="5800298" y="2548634"/>
                <a:ext cx="197975" cy="164815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324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DE5F3E4E-90E4-4252-A082-22DF92D79C57}"/>
                </a:ext>
              </a:extLst>
            </p:cNvPr>
            <p:cNvGrpSpPr/>
            <p:nvPr/>
          </p:nvGrpSpPr>
          <p:grpSpPr>
            <a:xfrm>
              <a:off x="5582692" y="4308091"/>
              <a:ext cx="633186" cy="633186"/>
              <a:chOff x="5582692" y="4308091"/>
              <a:chExt cx="633186" cy="63318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FEA5557-2001-421C-BABC-320A4270FBEE}"/>
                  </a:ext>
                </a:extLst>
              </p:cNvPr>
              <p:cNvSpPr/>
              <p:nvPr/>
            </p:nvSpPr>
            <p:spPr>
              <a:xfrm>
                <a:off x="5582692" y="4308091"/>
                <a:ext cx="633186" cy="633186"/>
              </a:xfrm>
              <a:prstGeom prst="ellipse">
                <a:avLst/>
              </a:prstGeom>
              <a:solidFill>
                <a:srgbClr val="4F81BD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900755F7-B837-49F6-AE7A-4A9147925030}"/>
                  </a:ext>
                </a:extLst>
              </p:cNvPr>
              <p:cNvSpPr/>
              <p:nvPr/>
            </p:nvSpPr>
            <p:spPr>
              <a:xfrm>
                <a:off x="5801321" y="4551212"/>
                <a:ext cx="195928" cy="146944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324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5208EEB-D00A-4786-BBA8-5E3BDFAAAFDE}"/>
                </a:ext>
              </a:extLst>
            </p:cNvPr>
            <p:cNvGrpSpPr/>
            <p:nvPr/>
          </p:nvGrpSpPr>
          <p:grpSpPr>
            <a:xfrm>
              <a:off x="5013979" y="5318491"/>
              <a:ext cx="633186" cy="633186"/>
              <a:chOff x="5013979" y="5318491"/>
              <a:chExt cx="633186" cy="633186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0BFF816-76B6-4D4A-98FD-BCD4B00F3852}"/>
                  </a:ext>
                </a:extLst>
              </p:cNvPr>
              <p:cNvSpPr/>
              <p:nvPr/>
            </p:nvSpPr>
            <p:spPr>
              <a:xfrm>
                <a:off x="5013979" y="5318491"/>
                <a:ext cx="633186" cy="6331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 defTabSz="685324"/>
                <a:endParaRPr lang="zh-CN" altLang="en-US" sz="105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BDDCAA84-488E-427C-84E2-8C0B30F0398B}"/>
                  </a:ext>
                </a:extLst>
              </p:cNvPr>
              <p:cNvSpPr/>
              <p:nvPr/>
            </p:nvSpPr>
            <p:spPr>
              <a:xfrm>
                <a:off x="5233751" y="5546908"/>
                <a:ext cx="193642" cy="176352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324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D553ECA-37A2-B7C7-257B-8979DEC4242F}"/>
              </a:ext>
            </a:extLst>
          </p:cNvPr>
          <p:cNvCxnSpPr/>
          <p:nvPr/>
        </p:nvCxnSpPr>
        <p:spPr>
          <a:xfrm>
            <a:off x="0" y="433353"/>
            <a:ext cx="9144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783AB8D7-2400-995A-B9D9-63A38BE77254}"/>
              </a:ext>
            </a:extLst>
          </p:cNvPr>
          <p:cNvSpPr txBox="1">
            <a:spLocks/>
          </p:cNvSpPr>
          <p:nvPr/>
        </p:nvSpPr>
        <p:spPr>
          <a:xfrm>
            <a:off x="150249" y="119175"/>
            <a:ext cx="3005906" cy="321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5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5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5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930" algn="l" defTabSz="914400" rtl="0" eaLnBrk="1" latinLnBrk="0" hangingPunct="1">
              <a:spcBef>
                <a:spcPts val="1135"/>
              </a:spcBef>
              <a:buClr>
                <a:schemeClr val="tx2"/>
              </a:buClr>
              <a:buFont typeface="Minion Pro" panose="02040503050306020203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6055" algn="l" defTabSz="914400" rtl="0" eaLnBrk="1" latinLnBrk="0" hangingPunct="1">
              <a:spcBef>
                <a:spcPts val="1135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400" b="0" dirty="0"/>
              <a:t>Bayesian Matting Final Presentation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175362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1B6DAD9-E8F6-6B7E-EA77-CEE2B9F53FE6}"/>
              </a:ext>
            </a:extLst>
          </p:cNvPr>
          <p:cNvSpPr/>
          <p:nvPr/>
        </p:nvSpPr>
        <p:spPr>
          <a:xfrm>
            <a:off x="0" y="905774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4" y="-59864"/>
            <a:ext cx="7500939" cy="421200"/>
          </a:xfrm>
        </p:spPr>
        <p:txBody>
          <a:bodyPr/>
          <a:lstStyle/>
          <a:p>
            <a:r>
              <a:rPr lang="en-US" altLang="zh-CN" sz="1800" dirty="0"/>
              <a:t>Group Overview - Group Roles &amp; Changes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t>3</a:t>
            </a:fld>
            <a:endParaRPr lang="en-GB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2651AEB-C253-CBD3-E329-D76AE42CC663}"/>
              </a:ext>
            </a:extLst>
          </p:cNvPr>
          <p:cNvCxnSpPr/>
          <p:nvPr/>
        </p:nvCxnSpPr>
        <p:spPr>
          <a:xfrm>
            <a:off x="0" y="412956"/>
            <a:ext cx="9144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D4E176-D5FA-D8DF-7E6E-738E6E2FAB2C}"/>
              </a:ext>
            </a:extLst>
          </p:cNvPr>
          <p:cNvGrpSpPr/>
          <p:nvPr/>
        </p:nvGrpSpPr>
        <p:grpSpPr>
          <a:xfrm>
            <a:off x="82550" y="570641"/>
            <a:ext cx="9006448" cy="3801980"/>
            <a:chOff x="333308" y="449041"/>
            <a:chExt cx="8645918" cy="4019171"/>
          </a:xfrm>
        </p:grpSpPr>
        <p:sp>
          <p:nvSpPr>
            <p:cNvPr id="15" name="î$ľiďé">
              <a:extLst>
                <a:ext uri="{FF2B5EF4-FFF2-40B4-BE49-F238E27FC236}">
                  <a16:creationId xmlns:a16="http://schemas.microsoft.com/office/drawing/2014/main" id="{4D5D826C-8380-61F9-59F3-2E4A4559BA0A}"/>
                </a:ext>
              </a:extLst>
            </p:cNvPr>
            <p:cNvSpPr/>
            <p:nvPr/>
          </p:nvSpPr>
          <p:spPr>
            <a:xfrm rot="10800000" flipV="1">
              <a:off x="333308" y="3246905"/>
              <a:ext cx="2488806" cy="1221306"/>
            </a:xfrm>
            <a:prstGeom prst="roundRect">
              <a:avLst>
                <a:gd name="adj" fmla="val 14614"/>
              </a:avLst>
            </a:prstGeom>
            <a:ln w="38100" cap="rnd">
              <a:gradFill>
                <a:gsLst>
                  <a:gs pos="95000">
                    <a:schemeClr val="accent2">
                      <a:lumMod val="60000"/>
                      <a:lumOff val="40000"/>
                      <a:alpha val="0"/>
                    </a:schemeClr>
                  </a:gs>
                  <a:gs pos="0">
                    <a:schemeClr val="accent2"/>
                  </a:gs>
                </a:gsLst>
                <a:lin ang="114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en-IE" altLang="zh-CN" sz="1400" dirty="0"/>
                <a:t>Reliability Engineer – Gong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Unit Test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E2E Test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dirty="0">
                  <a:solidFill>
                    <a:srgbClr val="92D050"/>
                  </a:solidFill>
                </a:rPr>
                <a:t>- UI Design and Integration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Data set Organization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Progress Control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dirty="0">
                  <a:solidFill>
                    <a:srgbClr val="92D050"/>
                  </a:solidFill>
                </a:rPr>
                <a:t>- Document Control</a:t>
              </a:r>
              <a:endParaRPr lang="en-IE" altLang="zh-CN" sz="1400" b="0" dirty="0">
                <a:solidFill>
                  <a:srgbClr val="92D050"/>
                </a:solidFill>
              </a:endParaRP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endParaRPr lang="en-IE" altLang="zh-CN" sz="1400" b="0" dirty="0">
                <a:solidFill>
                  <a:srgbClr val="92D050"/>
                </a:solidFill>
              </a:endParaRPr>
            </a:p>
          </p:txBody>
        </p:sp>
        <p:sp>
          <p:nvSpPr>
            <p:cNvPr id="17" name="î$ľiďé">
              <a:extLst>
                <a:ext uri="{FF2B5EF4-FFF2-40B4-BE49-F238E27FC236}">
                  <a16:creationId xmlns:a16="http://schemas.microsoft.com/office/drawing/2014/main" id="{56EA587A-9DE0-4981-F247-4CEA89D5EF48}"/>
                </a:ext>
              </a:extLst>
            </p:cNvPr>
            <p:cNvSpPr/>
            <p:nvPr/>
          </p:nvSpPr>
          <p:spPr>
            <a:xfrm rot="10800000" flipV="1">
              <a:off x="6016884" y="3246905"/>
              <a:ext cx="2962342" cy="1221307"/>
            </a:xfrm>
            <a:prstGeom prst="roundRect">
              <a:avLst>
                <a:gd name="adj" fmla="val 14614"/>
              </a:avLst>
            </a:prstGeom>
            <a:ln w="38100" cap="rnd">
              <a:gradFill>
                <a:gsLst>
                  <a:gs pos="95000">
                    <a:schemeClr val="accent2">
                      <a:lumMod val="60000"/>
                      <a:lumOff val="40000"/>
                      <a:alpha val="0"/>
                    </a:schemeClr>
                  </a:gs>
                  <a:gs pos="0">
                    <a:schemeClr val="accent2"/>
                  </a:gs>
                </a:gsLst>
                <a:lin ang="114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en-IE" altLang="zh-CN" sz="1400" dirty="0"/>
                <a:t>Integration Engineer – Li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System Integration, Flow Control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Code Linting and Review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dirty="0">
                  <a:solidFill>
                    <a:srgbClr val="92D050"/>
                  </a:solidFill>
                </a:rPr>
                <a:t>- Unit Test Frame Build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Function Encapsulation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dirty="0">
                  <a:solidFill>
                    <a:srgbClr val="92D050"/>
                  </a:solidFill>
                </a:rPr>
                <a:t>- Model Training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Metrics Evaluation</a:t>
              </a:r>
            </a:p>
          </p:txBody>
        </p:sp>
        <p:sp>
          <p:nvSpPr>
            <p:cNvPr id="18" name="î$ľiďé">
              <a:extLst>
                <a:ext uri="{FF2B5EF4-FFF2-40B4-BE49-F238E27FC236}">
                  <a16:creationId xmlns:a16="http://schemas.microsoft.com/office/drawing/2014/main" id="{47FE870D-6EEA-DBC1-536C-5BB529F4619D}"/>
                </a:ext>
              </a:extLst>
            </p:cNvPr>
            <p:cNvSpPr/>
            <p:nvPr/>
          </p:nvSpPr>
          <p:spPr>
            <a:xfrm rot="10800000" flipV="1">
              <a:off x="3127117" y="449041"/>
              <a:ext cx="2889768" cy="1221306"/>
            </a:xfrm>
            <a:prstGeom prst="roundRect">
              <a:avLst>
                <a:gd name="adj" fmla="val 14614"/>
              </a:avLst>
            </a:prstGeom>
            <a:ln w="38100" cap="rnd">
              <a:gradFill>
                <a:gsLst>
                  <a:gs pos="95000">
                    <a:schemeClr val="accent2">
                      <a:lumMod val="60000"/>
                      <a:lumOff val="40000"/>
                      <a:alpha val="0"/>
                    </a:schemeClr>
                  </a:gs>
                  <a:gs pos="0">
                    <a:schemeClr val="accent2"/>
                  </a:gs>
                </a:gsLst>
                <a:lin ang="114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en-IE" altLang="zh-CN" sz="1400" dirty="0"/>
                <a:t>Algorithm Engineer – Tan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Algorithm Research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/>
                <a:t>- Algorithm Function Encapsulation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dirty="0">
                  <a:solidFill>
                    <a:srgbClr val="92D050"/>
                  </a:solidFill>
                </a:rPr>
                <a:t>- Build and optimize U-Net Model</a:t>
              </a:r>
            </a:p>
            <a:p>
              <a:pPr>
                <a:lnSpc>
                  <a:spcPts val="1200"/>
                </a:lnSpc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Metrics Evaluation</a:t>
              </a:r>
              <a:endParaRPr lang="en-IE" altLang="zh-CN" sz="1400" dirty="0">
                <a:solidFill>
                  <a:srgbClr val="92D050"/>
                </a:solidFill>
              </a:endParaRP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r>
                <a:rPr lang="en-IE" altLang="zh-CN" sz="1400" b="0" dirty="0">
                  <a:solidFill>
                    <a:srgbClr val="92D050"/>
                  </a:solidFill>
                </a:rPr>
                <a:t>- Algorithm optimization(Matrix Cal, Dynamic Iteration &amp; Threshold)</a:t>
              </a:r>
            </a:p>
            <a:p>
              <a:pPr>
                <a:lnSpc>
                  <a:spcPts val="1200"/>
                </a:lnSpc>
                <a:spcBef>
                  <a:spcPts val="0"/>
                </a:spcBef>
              </a:pPr>
              <a:endParaRPr lang="en-IE" altLang="zh-CN" sz="1400" b="0" dirty="0">
                <a:solidFill>
                  <a:srgbClr val="92D050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DA5F171-987E-3B72-081E-9A0B15977466}"/>
                </a:ext>
              </a:extLst>
            </p:cNvPr>
            <p:cNvSpPr/>
            <p:nvPr/>
          </p:nvSpPr>
          <p:spPr>
            <a:xfrm>
              <a:off x="3985371" y="2669456"/>
              <a:ext cx="893990" cy="916796"/>
            </a:xfrm>
            <a:prstGeom prst="ellipse">
              <a:avLst/>
            </a:prstGeom>
            <a:solidFill>
              <a:srgbClr val="0070C0">
                <a:alpha val="10000"/>
              </a:srgb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defTabSz="685324"/>
              <a:r>
                <a:rPr lang="en-US" altLang="zh-CN" sz="1600" b="1" dirty="0">
                  <a:solidFill>
                    <a:schemeClr val="accent1"/>
                  </a:solidFill>
                </a:rPr>
                <a:t>Team</a:t>
              </a:r>
            </a:p>
            <a:p>
              <a:pPr algn="ctr" defTabSz="685324"/>
              <a:r>
                <a:rPr lang="en-US" altLang="zh-CN" sz="1600" b="1" dirty="0">
                  <a:solidFill>
                    <a:schemeClr val="accent1"/>
                  </a:solidFill>
                </a:rPr>
                <a:t>Work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4A327242-44FF-3D75-4CFD-6223139BCB02}"/>
                </a:ext>
              </a:extLst>
            </p:cNvPr>
            <p:cNvSpPr/>
            <p:nvPr/>
          </p:nvSpPr>
          <p:spPr>
            <a:xfrm rot="19338153">
              <a:off x="649366" y="1995005"/>
              <a:ext cx="2488806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</a:rPr>
                <a:t>Dataset Preparation …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3F8054EE-096A-03DF-7BA7-69214DD4BCA4}"/>
                </a:ext>
              </a:extLst>
            </p:cNvPr>
            <p:cNvSpPr/>
            <p:nvPr/>
          </p:nvSpPr>
          <p:spPr>
            <a:xfrm rot="19338153" flipH="1">
              <a:off x="794577" y="2146975"/>
              <a:ext cx="2525251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</a:rPr>
                <a:t>Algorithm Guidance …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7BD4D5CE-9F4B-3812-7C43-23A9D7DEE50F}"/>
                </a:ext>
              </a:extLst>
            </p:cNvPr>
            <p:cNvSpPr/>
            <p:nvPr/>
          </p:nvSpPr>
          <p:spPr>
            <a:xfrm>
              <a:off x="3175096" y="3586252"/>
              <a:ext cx="2488806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</a:rPr>
                <a:t>UI Integration and optimization …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F0750C76-7797-4D38-FC2C-66BA5A0AE3BE}"/>
                </a:ext>
              </a:extLst>
            </p:cNvPr>
            <p:cNvSpPr/>
            <p:nvPr/>
          </p:nvSpPr>
          <p:spPr>
            <a:xfrm flipH="1">
              <a:off x="3175096" y="3818014"/>
              <a:ext cx="2488806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</a:rPr>
                <a:t>Unit Test Framework …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6F16CAC1-B33E-9489-5291-C61A743F95AB}"/>
                </a:ext>
              </a:extLst>
            </p:cNvPr>
            <p:cNvSpPr/>
            <p:nvPr/>
          </p:nvSpPr>
          <p:spPr>
            <a:xfrm rot="2132829">
              <a:off x="5832447" y="2046539"/>
              <a:ext cx="2488806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altLang="zh-CN" sz="1050" dirty="0">
                  <a:solidFill>
                    <a:schemeClr val="bg1"/>
                  </a:solidFill>
                </a:rPr>
                <a:t>Integrated Optimization Guidance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0D9CFE97-1474-8A0F-A6FF-6CFB68097EDD}"/>
                </a:ext>
              </a:extLst>
            </p:cNvPr>
            <p:cNvSpPr/>
            <p:nvPr/>
          </p:nvSpPr>
          <p:spPr>
            <a:xfrm rot="2132829" flipH="1">
              <a:off x="5752557" y="2185813"/>
              <a:ext cx="2371339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Function Encapsulation, Model Training…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6F314F2F-FF47-80E2-6E25-E946013071A1}"/>
                </a:ext>
              </a:extLst>
            </p:cNvPr>
            <p:cNvSpPr/>
            <p:nvPr/>
          </p:nvSpPr>
          <p:spPr>
            <a:xfrm rot="20650470">
              <a:off x="2771302" y="3079401"/>
              <a:ext cx="1141238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</a:rPr>
                <a:t>Robustness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3F861E7A-662D-2127-0870-F910E79DB30D}"/>
                </a:ext>
              </a:extLst>
            </p:cNvPr>
            <p:cNvSpPr/>
            <p:nvPr/>
          </p:nvSpPr>
          <p:spPr>
            <a:xfrm rot="738056" flipH="1">
              <a:off x="4917491" y="3070805"/>
              <a:ext cx="1113218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altLang="zh-CN" sz="1050" dirty="0">
                  <a:solidFill>
                    <a:schemeClr val="bg1"/>
                  </a:solidFill>
                </a:rPr>
                <a:t>Cohesiveness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E65A25F3-EA59-A11D-58CC-BC09681549A4}"/>
                </a:ext>
              </a:extLst>
            </p:cNvPr>
            <p:cNvSpPr/>
            <p:nvPr/>
          </p:nvSpPr>
          <p:spPr>
            <a:xfrm rot="5400000">
              <a:off x="3940569" y="2061938"/>
              <a:ext cx="957860" cy="231762"/>
            </a:xfrm>
            <a:prstGeom prst="rightArrow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Performance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CD0A542-A349-3160-0B54-F420D3F3514A}"/>
              </a:ext>
            </a:extLst>
          </p:cNvPr>
          <p:cNvSpPr/>
          <p:nvPr/>
        </p:nvSpPr>
        <p:spPr>
          <a:xfrm>
            <a:off x="82550" y="4446046"/>
            <a:ext cx="8839200" cy="4331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altLang="zh-CN" sz="1600" dirty="0">
                <a:solidFill>
                  <a:schemeClr val="tx1"/>
                </a:solidFill>
              </a:rPr>
              <a:t>Flexible roles, Proactive advancement, Mutual assistance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î$ľiďé">
            <a:extLst>
              <a:ext uri="{FF2B5EF4-FFF2-40B4-BE49-F238E27FC236}">
                <a16:creationId xmlns:a16="http://schemas.microsoft.com/office/drawing/2014/main" id="{C3471AAB-89FA-151F-B4A9-C7CBBB90115F}"/>
              </a:ext>
            </a:extLst>
          </p:cNvPr>
          <p:cNvSpPr/>
          <p:nvPr/>
        </p:nvSpPr>
        <p:spPr>
          <a:xfrm rot="10800000" flipV="1">
            <a:off x="6626029" y="598346"/>
            <a:ext cx="3010270" cy="520614"/>
          </a:xfrm>
          <a:prstGeom prst="roundRect">
            <a:avLst>
              <a:gd name="adj" fmla="val 14614"/>
            </a:avLst>
          </a:prstGeom>
          <a:ln w="38100" cap="rnd">
            <a:gradFill>
              <a:gsLst>
                <a:gs pos="95000">
                  <a:schemeClr val="accent2">
                    <a:lumMod val="60000"/>
                    <a:lumOff val="40000"/>
                    <a:alpha val="0"/>
                  </a:schemeClr>
                </a:gs>
                <a:gs pos="0">
                  <a:schemeClr val="accent2"/>
                </a:gs>
              </a:gsLst>
              <a:lin ang="114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ts val="1200"/>
              </a:lnSpc>
              <a:spcBef>
                <a:spcPts val="0"/>
              </a:spcBef>
            </a:pPr>
            <a:r>
              <a:rPr lang="en-IE" altLang="zh-CN" sz="1400" b="0" dirty="0"/>
              <a:t>- Original work</a:t>
            </a:r>
          </a:p>
          <a:p>
            <a:pPr>
              <a:lnSpc>
                <a:spcPts val="1200"/>
              </a:lnSpc>
              <a:spcBef>
                <a:spcPts val="0"/>
              </a:spcBef>
            </a:pPr>
            <a:r>
              <a:rPr lang="en-IE" altLang="zh-CN" sz="1400" dirty="0">
                <a:solidFill>
                  <a:srgbClr val="92D050"/>
                </a:solidFill>
              </a:rPr>
              <a:t>- Extra work</a:t>
            </a:r>
            <a:endParaRPr lang="en-IE" altLang="zh-CN" sz="1400" b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1B6DAD9-E8F6-6B7E-EA77-CEE2B9F53FE6}"/>
              </a:ext>
            </a:extLst>
          </p:cNvPr>
          <p:cNvSpPr/>
          <p:nvPr/>
        </p:nvSpPr>
        <p:spPr>
          <a:xfrm>
            <a:off x="0" y="905774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4" y="-59864"/>
            <a:ext cx="7500939" cy="421200"/>
          </a:xfrm>
        </p:spPr>
        <p:txBody>
          <a:bodyPr/>
          <a:lstStyle/>
          <a:p>
            <a:r>
              <a:rPr lang="en-US" altLang="zh-CN" sz="1800" dirty="0"/>
              <a:t>Group Overview - Implementation vs plan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t>4</a:t>
            </a:fld>
            <a:endParaRPr lang="en-GB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2651AEB-C253-CBD3-E329-D76AE42CC663}"/>
              </a:ext>
            </a:extLst>
          </p:cNvPr>
          <p:cNvCxnSpPr/>
          <p:nvPr/>
        </p:nvCxnSpPr>
        <p:spPr>
          <a:xfrm>
            <a:off x="0" y="412956"/>
            <a:ext cx="9144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F7505-F5A6-60E2-202E-09351DE42542}"/>
              </a:ext>
            </a:extLst>
          </p:cNvPr>
          <p:cNvGrpSpPr/>
          <p:nvPr/>
        </p:nvGrpSpPr>
        <p:grpSpPr>
          <a:xfrm>
            <a:off x="82550" y="528505"/>
            <a:ext cx="8909050" cy="3857863"/>
            <a:chOff x="82550" y="528505"/>
            <a:chExt cx="8909050" cy="4091537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8E6B84C-0444-7BA1-6D20-E8A3624E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0" y="528505"/>
              <a:ext cx="8909050" cy="4091537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C191F7-BE1E-5222-5747-CC0D56EA8966}"/>
                </a:ext>
              </a:extLst>
            </p:cNvPr>
            <p:cNvSpPr/>
            <p:nvPr/>
          </p:nvSpPr>
          <p:spPr>
            <a:xfrm>
              <a:off x="2501900" y="1076071"/>
              <a:ext cx="3454400" cy="428879"/>
            </a:xfrm>
            <a:prstGeom prst="roundRect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E" altLang="zh-CN" sz="1050" b="1" dirty="0">
                  <a:solidFill>
                    <a:schemeClr val="tx1"/>
                  </a:solidFill>
                </a:rPr>
                <a:t>Problem</a:t>
              </a:r>
              <a:r>
                <a:rPr lang="en-IE" altLang="zh-CN" sz="1050" dirty="0">
                  <a:solidFill>
                    <a:schemeClr val="tx1"/>
                  </a:solidFill>
                </a:rPr>
                <a:t>: Task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seriality</a:t>
              </a:r>
              <a:r>
                <a:rPr lang="en-IE" altLang="zh-CN" sz="1050" dirty="0">
                  <a:solidFill>
                    <a:schemeClr val="tx1"/>
                  </a:solidFill>
                </a:rPr>
                <a:t> is high</a:t>
              </a:r>
            </a:p>
            <a:p>
              <a:r>
                <a:rPr lang="en-IE" altLang="zh-CN" sz="1050" b="1" dirty="0">
                  <a:solidFill>
                    <a:schemeClr val="tx1"/>
                  </a:solidFill>
                </a:rPr>
                <a:t>Solution</a:t>
              </a:r>
              <a:r>
                <a:rPr lang="en-IE" altLang="zh-CN" sz="1050" dirty="0">
                  <a:solidFill>
                    <a:schemeClr val="tx1"/>
                  </a:solidFill>
                </a:rPr>
                <a:t>: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Redistribute</a:t>
              </a:r>
              <a:r>
                <a:rPr lang="en-IE" altLang="zh-CN" sz="1050" dirty="0">
                  <a:solidFill>
                    <a:schemeClr val="tx1"/>
                  </a:solidFill>
                </a:rPr>
                <a:t> and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collaborate</a:t>
              </a:r>
              <a:r>
                <a:rPr lang="en-IE" altLang="zh-CN" sz="1050" dirty="0">
                  <a:solidFill>
                    <a:schemeClr val="tx1"/>
                  </a:solidFill>
                </a:rPr>
                <a:t> to drive progress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390E13-1A2B-50AC-C91F-1687C85E669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300" y="1604595"/>
              <a:ext cx="1098550" cy="52900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35B740-2600-911C-A4D7-1254F231984B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1580309"/>
              <a:ext cx="1295400" cy="87264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BFED312-FAB0-87EF-0266-ED137D928561}"/>
                </a:ext>
              </a:extLst>
            </p:cNvPr>
            <p:cNvSpPr/>
            <p:nvPr/>
          </p:nvSpPr>
          <p:spPr>
            <a:xfrm>
              <a:off x="2501900" y="2477236"/>
              <a:ext cx="3454400" cy="563718"/>
            </a:xfrm>
            <a:prstGeom prst="round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E" altLang="zh-CN" sz="1050" b="1" dirty="0">
                  <a:solidFill>
                    <a:schemeClr val="tx1"/>
                  </a:solidFill>
                </a:rPr>
                <a:t>Problem</a:t>
              </a:r>
              <a:r>
                <a:rPr lang="en-IE" altLang="zh-CN" sz="1050" dirty="0">
                  <a:solidFill>
                    <a:schemeClr val="tx1"/>
                  </a:solidFill>
                </a:rPr>
                <a:t>: Milestone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node requirements in advance</a:t>
              </a:r>
            </a:p>
            <a:p>
              <a:r>
                <a:rPr lang="en-IE" altLang="zh-CN" sz="1050" b="1" dirty="0">
                  <a:solidFill>
                    <a:schemeClr val="tx1"/>
                  </a:solidFill>
                </a:rPr>
                <a:t>Solution</a:t>
              </a:r>
              <a:r>
                <a:rPr lang="en-IE" altLang="zh-CN" sz="1050" dirty="0">
                  <a:solidFill>
                    <a:schemeClr val="tx1"/>
                  </a:solidFill>
                </a:rPr>
                <a:t>: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Re-plan </a:t>
              </a:r>
              <a:r>
                <a:rPr lang="en-IE" altLang="zh-CN" sz="1050" dirty="0">
                  <a:solidFill>
                    <a:schemeClr val="tx1"/>
                  </a:solidFill>
                </a:rPr>
                <a:t>and carry out the next phase of work </a:t>
              </a:r>
              <a:r>
                <a:rPr lang="en-IE" altLang="zh-CN" sz="1050" b="1" dirty="0">
                  <a:solidFill>
                    <a:schemeClr val="tx1"/>
                  </a:solidFill>
                </a:rPr>
                <a:t>in advance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EBA8BB-652C-77DD-A6AD-9E11997F01C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300" y="2854076"/>
              <a:ext cx="1333500" cy="69557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22E87-330A-22DE-473E-7E34A662324D}"/>
                </a:ext>
              </a:extLst>
            </p:cNvPr>
            <p:cNvCxnSpPr>
              <a:cxnSpLocks/>
            </p:cNvCxnSpPr>
            <p:nvPr/>
          </p:nvCxnSpPr>
          <p:spPr>
            <a:xfrm>
              <a:off x="5956300" y="3040954"/>
              <a:ext cx="1885950" cy="12434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C9E3B8-6B8F-1311-8F12-67B99E51567F}"/>
                </a:ext>
              </a:extLst>
            </p:cNvPr>
            <p:cNvCxnSpPr>
              <a:cxnSpLocks/>
            </p:cNvCxnSpPr>
            <p:nvPr/>
          </p:nvCxnSpPr>
          <p:spPr>
            <a:xfrm>
              <a:off x="5956300" y="2922698"/>
              <a:ext cx="1549400" cy="87058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501899E-9A75-E5FB-8304-7FFCC0FDAB12}"/>
              </a:ext>
            </a:extLst>
          </p:cNvPr>
          <p:cNvSpPr/>
          <p:nvPr/>
        </p:nvSpPr>
        <p:spPr>
          <a:xfrm>
            <a:off x="82550" y="4446046"/>
            <a:ext cx="8839200" cy="4331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altLang="zh-CN" sz="1600" dirty="0">
                <a:solidFill>
                  <a:schemeClr val="tx1"/>
                </a:solidFill>
              </a:rPr>
              <a:t>Benchmark plans on time, Modify plans in time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1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1B6DAD9-E8F6-6B7E-EA77-CEE2B9F53FE6}"/>
              </a:ext>
            </a:extLst>
          </p:cNvPr>
          <p:cNvSpPr/>
          <p:nvPr/>
        </p:nvSpPr>
        <p:spPr>
          <a:xfrm>
            <a:off x="0" y="905774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4" y="-59864"/>
            <a:ext cx="7500939" cy="421200"/>
          </a:xfrm>
        </p:spPr>
        <p:txBody>
          <a:bodyPr/>
          <a:lstStyle/>
          <a:p>
            <a:r>
              <a:rPr lang="en-US" altLang="zh-CN" sz="1800" b="1" dirty="0">
                <a:latin typeface="Calibri" panose="020F0502020204030204" pitchFamily="34" charset="0"/>
                <a:ea typeface="微软雅黑" panose="020B0503020204020204" pitchFamily="34" charset="-122"/>
              </a:rPr>
              <a:t>Performance Measurement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t>5</a:t>
            </a:fld>
            <a:endParaRPr lang="en-GB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2651AEB-C253-CBD3-E329-D76AE42CC663}"/>
              </a:ext>
            </a:extLst>
          </p:cNvPr>
          <p:cNvCxnSpPr/>
          <p:nvPr/>
        </p:nvCxnSpPr>
        <p:spPr>
          <a:xfrm>
            <a:off x="0" y="412956"/>
            <a:ext cx="9144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1">
            <a:extLst>
              <a:ext uri="{FF2B5EF4-FFF2-40B4-BE49-F238E27FC236}">
                <a16:creationId xmlns:a16="http://schemas.microsoft.com/office/drawing/2014/main" id="{A294AEAA-E9F1-2DC5-E085-BE5469D2FC70}"/>
              </a:ext>
            </a:extLst>
          </p:cNvPr>
          <p:cNvSpPr/>
          <p:nvPr/>
        </p:nvSpPr>
        <p:spPr>
          <a:xfrm>
            <a:off x="0" y="811646"/>
            <a:ext cx="9144000" cy="32155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箭头: 五边形 11">
            <a:extLst>
              <a:ext uri="{FF2B5EF4-FFF2-40B4-BE49-F238E27FC236}">
                <a16:creationId xmlns:a16="http://schemas.microsoft.com/office/drawing/2014/main" id="{0A779FD4-4EE6-9311-B2B8-0B29299F7240}"/>
              </a:ext>
            </a:extLst>
          </p:cNvPr>
          <p:cNvSpPr/>
          <p:nvPr/>
        </p:nvSpPr>
        <p:spPr>
          <a:xfrm>
            <a:off x="303281" y="464577"/>
            <a:ext cx="2836886" cy="351297"/>
          </a:xfrm>
          <a:prstGeom prst="homePlat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Accuracy</a:t>
            </a:r>
          </a:p>
        </p:txBody>
      </p:sp>
      <p:sp>
        <p:nvSpPr>
          <p:cNvPr id="12" name="任意多边形: 形状 57">
            <a:extLst>
              <a:ext uri="{FF2B5EF4-FFF2-40B4-BE49-F238E27FC236}">
                <a16:creationId xmlns:a16="http://schemas.microsoft.com/office/drawing/2014/main" id="{5986A7EC-BFC4-ABDA-4EF3-BCA7CD693E4B}"/>
              </a:ext>
            </a:extLst>
          </p:cNvPr>
          <p:cNvSpPr/>
          <p:nvPr/>
        </p:nvSpPr>
        <p:spPr>
          <a:xfrm>
            <a:off x="216726" y="2552244"/>
            <a:ext cx="2923441" cy="321469"/>
          </a:xfrm>
          <a:custGeom>
            <a:avLst/>
            <a:gdLst>
              <a:gd name="connsiteX0" fmla="*/ 0 w 2529604"/>
              <a:gd name="connsiteY0" fmla="*/ 0 h 428625"/>
              <a:gd name="connsiteX1" fmla="*/ 2315292 w 2529604"/>
              <a:gd name="connsiteY1" fmla="*/ 0 h 428625"/>
              <a:gd name="connsiteX2" fmla="*/ 2529604 w 2529604"/>
              <a:gd name="connsiteY2" fmla="*/ 214313 h 428625"/>
              <a:gd name="connsiteX3" fmla="*/ 2315292 w 2529604"/>
              <a:gd name="connsiteY3" fmla="*/ 428625 h 428625"/>
              <a:gd name="connsiteX4" fmla="*/ 0 w 2529604"/>
              <a:gd name="connsiteY4" fmla="*/ 428625 h 428625"/>
              <a:gd name="connsiteX5" fmla="*/ 0 w 2529604"/>
              <a:gd name="connsiteY5" fmla="*/ 427673 h 428625"/>
              <a:gd name="connsiteX6" fmla="*/ 213360 w 2529604"/>
              <a:gd name="connsiteY6" fmla="*/ 214313 h 428625"/>
              <a:gd name="connsiteX7" fmla="*/ 0 w 2529604"/>
              <a:gd name="connsiteY7" fmla="*/ 95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9604" h="428625">
                <a:moveTo>
                  <a:pt x="0" y="0"/>
                </a:moveTo>
                <a:lnTo>
                  <a:pt x="2315292" y="0"/>
                </a:lnTo>
                <a:lnTo>
                  <a:pt x="2529604" y="214313"/>
                </a:lnTo>
                <a:lnTo>
                  <a:pt x="2315292" y="428625"/>
                </a:lnTo>
                <a:lnTo>
                  <a:pt x="0" y="428625"/>
                </a:lnTo>
                <a:lnTo>
                  <a:pt x="0" y="427673"/>
                </a:lnTo>
                <a:lnTo>
                  <a:pt x="213360" y="214313"/>
                </a:lnTo>
                <a:lnTo>
                  <a:pt x="0" y="95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Complexity</a:t>
            </a:r>
          </a:p>
        </p:txBody>
      </p:sp>
      <p:sp>
        <p:nvSpPr>
          <p:cNvPr id="14" name="任意多边形: 形状 58">
            <a:extLst>
              <a:ext uri="{FF2B5EF4-FFF2-40B4-BE49-F238E27FC236}">
                <a16:creationId xmlns:a16="http://schemas.microsoft.com/office/drawing/2014/main" id="{CEBBBF33-60FA-ADE2-B7CB-55FEB350FB1B}"/>
              </a:ext>
            </a:extLst>
          </p:cNvPr>
          <p:cNvSpPr/>
          <p:nvPr/>
        </p:nvSpPr>
        <p:spPr>
          <a:xfrm>
            <a:off x="3218642" y="475468"/>
            <a:ext cx="5780979" cy="319348"/>
          </a:xfrm>
          <a:custGeom>
            <a:avLst/>
            <a:gdLst>
              <a:gd name="connsiteX0" fmla="*/ 0 w 2529604"/>
              <a:gd name="connsiteY0" fmla="*/ 0 h 428625"/>
              <a:gd name="connsiteX1" fmla="*/ 2315292 w 2529604"/>
              <a:gd name="connsiteY1" fmla="*/ 0 h 428625"/>
              <a:gd name="connsiteX2" fmla="*/ 2529604 w 2529604"/>
              <a:gd name="connsiteY2" fmla="*/ 214313 h 428625"/>
              <a:gd name="connsiteX3" fmla="*/ 2315292 w 2529604"/>
              <a:gd name="connsiteY3" fmla="*/ 428625 h 428625"/>
              <a:gd name="connsiteX4" fmla="*/ 0 w 2529604"/>
              <a:gd name="connsiteY4" fmla="*/ 428625 h 428625"/>
              <a:gd name="connsiteX5" fmla="*/ 0 w 2529604"/>
              <a:gd name="connsiteY5" fmla="*/ 427673 h 428625"/>
              <a:gd name="connsiteX6" fmla="*/ 213360 w 2529604"/>
              <a:gd name="connsiteY6" fmla="*/ 214313 h 428625"/>
              <a:gd name="connsiteX7" fmla="*/ 0 w 2529604"/>
              <a:gd name="connsiteY7" fmla="*/ 95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9604" h="428625">
                <a:moveTo>
                  <a:pt x="0" y="0"/>
                </a:moveTo>
                <a:lnTo>
                  <a:pt x="2315292" y="0"/>
                </a:lnTo>
                <a:lnTo>
                  <a:pt x="2529604" y="214313"/>
                </a:lnTo>
                <a:lnTo>
                  <a:pt x="2315292" y="428625"/>
                </a:lnTo>
                <a:lnTo>
                  <a:pt x="0" y="428625"/>
                </a:lnTo>
                <a:lnTo>
                  <a:pt x="0" y="427673"/>
                </a:lnTo>
                <a:lnTo>
                  <a:pt x="213360" y="214313"/>
                </a:lnTo>
                <a:lnTo>
                  <a:pt x="0" y="952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accent3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12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Algorithm Comparison (Laplacian vs Ori Bayesian vs Our Bayesian)</a:t>
            </a:r>
          </a:p>
        </p:txBody>
      </p:sp>
      <p:sp>
        <p:nvSpPr>
          <p:cNvPr id="18" name="矩形 20">
            <a:extLst>
              <a:ext uri="{FF2B5EF4-FFF2-40B4-BE49-F238E27FC236}">
                <a16:creationId xmlns:a16="http://schemas.microsoft.com/office/drawing/2014/main" id="{701AFD5B-AA2F-FCD3-05FD-7970C4D6F6AD}"/>
              </a:ext>
            </a:extLst>
          </p:cNvPr>
          <p:cNvSpPr/>
          <p:nvPr/>
        </p:nvSpPr>
        <p:spPr>
          <a:xfrm>
            <a:off x="309597" y="820561"/>
            <a:ext cx="2607015" cy="1609961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/>
          </a:bodyPr>
          <a:lstStyle/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MSE(</a:t>
            </a:r>
            <a:r>
              <a:rPr lang="en-IE" altLang="zh-CN" sz="1200" b="1" i="0" dirty="0">
                <a:solidFill>
                  <a:srgbClr val="0D0D0D"/>
                </a:solidFill>
                <a:effectLst/>
                <a:latin typeface="Söhne"/>
              </a:rPr>
              <a:t>Mean Squared Error</a:t>
            </a:r>
            <a:r>
              <a:rPr lang="en-US" altLang="zh-CN" sz="1200" b="1" dirty="0">
                <a:solidFill>
                  <a:schemeClr val="tx1"/>
                </a:solidFill>
              </a:rPr>
              <a:t>): 0.02169</a:t>
            </a:r>
          </a:p>
          <a:p>
            <a:pPr defTabSz="685324"/>
            <a:r>
              <a:rPr lang="en-IE" altLang="zh-CN" sz="1050" dirty="0">
                <a:solidFill>
                  <a:srgbClr val="0D0D0D"/>
                </a:solidFill>
                <a:latin typeface="Söhne"/>
              </a:rPr>
              <a:t>T</a:t>
            </a:r>
            <a:r>
              <a:rPr lang="en-IE" altLang="zh-CN" sz="1050" b="0" i="0" dirty="0">
                <a:solidFill>
                  <a:srgbClr val="0D0D0D"/>
                </a:solidFill>
                <a:effectLst/>
                <a:latin typeface="Söhne"/>
              </a:rPr>
              <a:t>he average squared difference between estimated and ground truth matting results in Bayesian matting</a:t>
            </a:r>
            <a:endParaRPr lang="en-US" altLang="zh-CN" sz="1050" b="1" dirty="0">
              <a:solidFill>
                <a:schemeClr val="tx1"/>
              </a:solidFill>
            </a:endParaRPr>
          </a:p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PSNR</a:t>
            </a:r>
            <a:r>
              <a:rPr lang="en-IE" altLang="zh-CN" sz="1200" b="0" i="0" dirty="0">
                <a:solidFill>
                  <a:srgbClr val="0D0D0D"/>
                </a:solidFill>
                <a:effectLst/>
                <a:latin typeface="Söhne"/>
              </a:rPr>
              <a:t>(</a:t>
            </a:r>
            <a:r>
              <a:rPr lang="en-IE" altLang="zh-CN" sz="1050" b="1" i="0" dirty="0">
                <a:solidFill>
                  <a:srgbClr val="0D0D0D"/>
                </a:solidFill>
                <a:effectLst/>
                <a:latin typeface="Söhne"/>
              </a:rPr>
              <a:t>P</a:t>
            </a:r>
            <a:r>
              <a:rPr lang="en-IE" altLang="zh-CN" sz="1000" b="1" i="0" dirty="0">
                <a:solidFill>
                  <a:srgbClr val="0D0D0D"/>
                </a:solidFill>
                <a:effectLst/>
                <a:latin typeface="Söhne"/>
              </a:rPr>
              <a:t>eak Signal-Noise Ratio</a:t>
            </a:r>
            <a:r>
              <a:rPr lang="en-IE" altLang="zh-CN" sz="1200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en-US" altLang="zh-CN" sz="1200" b="1" dirty="0">
                <a:solidFill>
                  <a:schemeClr val="tx1"/>
                </a:solidFill>
              </a:rPr>
              <a:t>: 16.63610</a:t>
            </a:r>
          </a:p>
          <a:p>
            <a:pPr defTabSz="685324"/>
            <a:r>
              <a:rPr lang="en-IE" altLang="zh-CN" sz="1050" dirty="0">
                <a:solidFill>
                  <a:srgbClr val="0D0D0D"/>
                </a:solidFill>
                <a:latin typeface="Söhne"/>
              </a:rPr>
              <a:t>The quality of the matting result by comparing the signal power to the noise power.</a:t>
            </a:r>
            <a:endParaRPr lang="en-US" altLang="zh-CN" sz="1050" dirty="0">
              <a:solidFill>
                <a:srgbClr val="0D0D0D"/>
              </a:solidFill>
              <a:latin typeface="Söhne"/>
            </a:endParaRPr>
          </a:p>
          <a:p>
            <a:pPr defTabSz="685324"/>
            <a:endParaRPr lang="zh-CN" altLang="en-US" sz="1500" b="1" dirty="0">
              <a:solidFill>
                <a:schemeClr val="tx1"/>
              </a:solidFill>
            </a:endParaRPr>
          </a:p>
        </p:txBody>
      </p:sp>
      <p:sp>
        <p:nvSpPr>
          <p:cNvPr id="43" name="矩形 20">
            <a:extLst>
              <a:ext uri="{FF2B5EF4-FFF2-40B4-BE49-F238E27FC236}">
                <a16:creationId xmlns:a16="http://schemas.microsoft.com/office/drawing/2014/main" id="{E9BC9AAF-A3CE-E7D9-E642-EE3394847AAD}"/>
              </a:ext>
            </a:extLst>
          </p:cNvPr>
          <p:cNvSpPr/>
          <p:nvPr/>
        </p:nvSpPr>
        <p:spPr>
          <a:xfrm>
            <a:off x="302276" y="2871592"/>
            <a:ext cx="2607015" cy="1646597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/>
          </a:bodyPr>
          <a:lstStyle/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Elapsed Time: 4.66284 s</a:t>
            </a:r>
          </a:p>
          <a:p>
            <a:pPr defTabSz="685324"/>
            <a:r>
              <a:rPr lang="en-IE" altLang="zh-CN" sz="1200" dirty="0">
                <a:solidFill>
                  <a:schemeClr val="tx1"/>
                </a:solidFill>
              </a:rPr>
              <a:t>Time consumption of Bayesian algorithm in specified operating environment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defTabSz="685324"/>
            <a:r>
              <a:rPr lang="en-IE" altLang="zh-CN" sz="1200" b="1" dirty="0">
                <a:solidFill>
                  <a:schemeClr val="tx1"/>
                </a:solidFill>
              </a:rPr>
              <a:t>Memory Usage: 555567 bytes</a:t>
            </a:r>
          </a:p>
          <a:p>
            <a:pPr defTabSz="685324"/>
            <a:r>
              <a:rPr lang="en-IE" altLang="zh-CN" sz="1200" dirty="0">
                <a:solidFill>
                  <a:schemeClr val="tx1"/>
                </a:solidFill>
              </a:rPr>
              <a:t>Memory resource usage of Bayesian algorithm in specified operating environment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3DA437D-C3B7-BF19-4F43-9C229F12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77" y="857328"/>
            <a:ext cx="2607015" cy="1573194"/>
          </a:xfrm>
          <a:prstGeom prst="rect">
            <a:avLst/>
          </a:prstGeom>
        </p:spPr>
      </p:pic>
      <p:sp>
        <p:nvSpPr>
          <p:cNvPr id="46" name="矩形 20">
            <a:extLst>
              <a:ext uri="{FF2B5EF4-FFF2-40B4-BE49-F238E27FC236}">
                <a16:creationId xmlns:a16="http://schemas.microsoft.com/office/drawing/2014/main" id="{586FCFC0-3CF0-8210-2AA5-4A05680336FC}"/>
              </a:ext>
            </a:extLst>
          </p:cNvPr>
          <p:cNvSpPr/>
          <p:nvPr/>
        </p:nvSpPr>
        <p:spPr>
          <a:xfrm>
            <a:off x="3423290" y="820561"/>
            <a:ext cx="2607015" cy="1609961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/>
          </a:bodyPr>
          <a:lstStyle/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Laplacian Matting:</a:t>
            </a:r>
          </a:p>
          <a:p>
            <a:pPr defTabSz="685324"/>
            <a:r>
              <a:rPr lang="en-IE" altLang="zh-CN" sz="1200" dirty="0">
                <a:solidFill>
                  <a:schemeClr val="tx1"/>
                </a:solidFill>
              </a:rPr>
              <a:t>Time advantage, not suitable for complex tasks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Original Bayesian Matting:</a:t>
            </a:r>
          </a:p>
          <a:p>
            <a:pPr defTabSz="685324"/>
            <a:r>
              <a:rPr lang="en-US" altLang="zh-CN" sz="1200" dirty="0">
                <a:solidFill>
                  <a:schemeClr val="tx1"/>
                </a:solidFill>
              </a:rPr>
              <a:t>Relatively balanced</a:t>
            </a:r>
          </a:p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Our Bayesian Matting:</a:t>
            </a:r>
          </a:p>
          <a:p>
            <a:pPr defTabSz="685324"/>
            <a:r>
              <a:rPr lang="en-IE" altLang="zh-CN" sz="1200" dirty="0">
                <a:solidFill>
                  <a:schemeClr val="tx1"/>
                </a:solidFill>
              </a:rPr>
              <a:t>Relatively long time, but the effect is the best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矩形 20">
            <a:extLst>
              <a:ext uri="{FF2B5EF4-FFF2-40B4-BE49-F238E27FC236}">
                <a16:creationId xmlns:a16="http://schemas.microsoft.com/office/drawing/2014/main" id="{C639D45E-3E06-6ED0-7FE4-D57D9F16E268}"/>
              </a:ext>
            </a:extLst>
          </p:cNvPr>
          <p:cNvSpPr/>
          <p:nvPr/>
        </p:nvSpPr>
        <p:spPr>
          <a:xfrm>
            <a:off x="302276" y="4548465"/>
            <a:ext cx="8782895" cy="182079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 fontScale="62500" lnSpcReduction="20000"/>
          </a:bodyPr>
          <a:lstStyle/>
          <a:p>
            <a:pPr defTabSz="685324"/>
            <a:r>
              <a:rPr lang="en-IE" altLang="zh-CN" sz="1500" b="1" dirty="0">
                <a:solidFill>
                  <a:schemeClr val="tx1"/>
                </a:solidFill>
              </a:rPr>
              <a:t>The above performance evaluation is based on GT01 low-resolution images using Ori=8, iteration=2 with python scripts.</a:t>
            </a:r>
            <a:endParaRPr lang="zh-CN" altLang="en-US" sz="1500" b="1" dirty="0">
              <a:solidFill>
                <a:schemeClr val="tx1"/>
              </a:solidFill>
            </a:endParaRPr>
          </a:p>
        </p:txBody>
      </p:sp>
      <p:sp>
        <p:nvSpPr>
          <p:cNvPr id="48" name="矩形 20">
            <a:extLst>
              <a:ext uri="{FF2B5EF4-FFF2-40B4-BE49-F238E27FC236}">
                <a16:creationId xmlns:a16="http://schemas.microsoft.com/office/drawing/2014/main" id="{E199A113-5067-59D8-6764-CF0325045AC9}"/>
              </a:ext>
            </a:extLst>
          </p:cNvPr>
          <p:cNvSpPr/>
          <p:nvPr/>
        </p:nvSpPr>
        <p:spPr>
          <a:xfrm>
            <a:off x="3390420" y="2871592"/>
            <a:ext cx="2607015" cy="1609961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 lnSpcReduction="10000"/>
          </a:bodyPr>
          <a:lstStyle/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Bayesian + U-Net:</a:t>
            </a:r>
          </a:p>
          <a:p>
            <a:pPr marL="171450" indent="-171450" defTabSz="685324">
              <a:buFont typeface="Arial" panose="020B0604020202020204" pitchFamily="34" charset="0"/>
              <a:buChar char="•"/>
            </a:pPr>
            <a:r>
              <a:rPr lang="en-IE" altLang="zh-CN" sz="1200" dirty="0">
                <a:solidFill>
                  <a:schemeClr val="tx1"/>
                </a:solidFill>
              </a:rPr>
              <a:t>Any image input, no need to manually annotate Tri-map</a:t>
            </a:r>
          </a:p>
          <a:p>
            <a:pPr marL="171450" indent="-171450" defTabSz="685324">
              <a:buFont typeface="Arial" panose="020B0604020202020204" pitchFamily="34" charset="0"/>
              <a:buChar char="•"/>
            </a:pPr>
            <a:r>
              <a:rPr lang="en-IE" altLang="zh-CN" sz="1200" dirty="0">
                <a:solidFill>
                  <a:schemeClr val="tx1"/>
                </a:solidFill>
              </a:rPr>
              <a:t>More time consumption</a:t>
            </a:r>
            <a:r>
              <a:rPr lang="en-US" altLang="zh-CN" sz="1200" dirty="0">
                <a:solidFill>
                  <a:schemeClr val="tx1"/>
                </a:solidFill>
              </a:rPr>
              <a:t>(&lt; 2s)</a:t>
            </a:r>
            <a:r>
              <a:rPr lang="en-IE" altLang="zh-CN" sz="1200" dirty="0">
                <a:solidFill>
                  <a:schemeClr val="tx1"/>
                </a:solidFill>
              </a:rPr>
              <a:t> and accuracy loss (PSNR = 14.31230)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defTabSz="685324"/>
            <a:r>
              <a:rPr lang="en-US" altLang="zh-CN" sz="1200" b="1" dirty="0">
                <a:solidFill>
                  <a:schemeClr val="tx1"/>
                </a:solidFill>
              </a:rPr>
              <a:t>Bayesian + Tri-map:</a:t>
            </a:r>
          </a:p>
          <a:p>
            <a:pPr marL="171450" indent="-171450" defTabSz="685324">
              <a:buFont typeface="Arial" panose="020B0604020202020204" pitchFamily="34" charset="0"/>
              <a:buChar char="•"/>
            </a:pPr>
            <a:r>
              <a:rPr lang="en-IE" altLang="zh-CN" sz="1200" dirty="0">
                <a:solidFill>
                  <a:schemeClr val="tx1"/>
                </a:solidFill>
              </a:rPr>
              <a:t>Tri-map needed</a:t>
            </a:r>
          </a:p>
          <a:p>
            <a:pPr marL="171450" indent="-171450" defTabSz="685324">
              <a:buFont typeface="Arial" panose="020B0604020202020204" pitchFamily="34" charset="0"/>
              <a:buChar char="•"/>
            </a:pPr>
            <a:r>
              <a:rPr lang="en-IE" altLang="zh-CN" sz="1200" dirty="0">
                <a:solidFill>
                  <a:schemeClr val="tx1"/>
                </a:solidFill>
              </a:rPr>
              <a:t>Less time consumption and accuracy advantage (PSNR = 16.63610)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 defTabSz="685324">
              <a:buFont typeface="Arial" panose="020B0604020202020204" pitchFamily="34" charset="0"/>
              <a:buChar char="•"/>
            </a:pPr>
            <a:endParaRPr lang="en-IE" altLang="zh-CN" sz="1200" dirty="0">
              <a:solidFill>
                <a:schemeClr val="tx1"/>
              </a:solidFill>
            </a:endParaRPr>
          </a:p>
          <a:p>
            <a:pPr defTabSz="685324"/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49" name="任意多边形: 形状 58">
            <a:extLst>
              <a:ext uri="{FF2B5EF4-FFF2-40B4-BE49-F238E27FC236}">
                <a16:creationId xmlns:a16="http://schemas.microsoft.com/office/drawing/2014/main" id="{23A5E1CB-ECB0-2D11-2EC9-132ED06DB69D}"/>
              </a:ext>
            </a:extLst>
          </p:cNvPr>
          <p:cNvSpPr/>
          <p:nvPr/>
        </p:nvSpPr>
        <p:spPr>
          <a:xfrm>
            <a:off x="3390420" y="2552244"/>
            <a:ext cx="5780979" cy="319348"/>
          </a:xfrm>
          <a:custGeom>
            <a:avLst/>
            <a:gdLst>
              <a:gd name="connsiteX0" fmla="*/ 0 w 2529604"/>
              <a:gd name="connsiteY0" fmla="*/ 0 h 428625"/>
              <a:gd name="connsiteX1" fmla="*/ 2315292 w 2529604"/>
              <a:gd name="connsiteY1" fmla="*/ 0 h 428625"/>
              <a:gd name="connsiteX2" fmla="*/ 2529604 w 2529604"/>
              <a:gd name="connsiteY2" fmla="*/ 214313 h 428625"/>
              <a:gd name="connsiteX3" fmla="*/ 2315292 w 2529604"/>
              <a:gd name="connsiteY3" fmla="*/ 428625 h 428625"/>
              <a:gd name="connsiteX4" fmla="*/ 0 w 2529604"/>
              <a:gd name="connsiteY4" fmla="*/ 428625 h 428625"/>
              <a:gd name="connsiteX5" fmla="*/ 0 w 2529604"/>
              <a:gd name="connsiteY5" fmla="*/ 427673 h 428625"/>
              <a:gd name="connsiteX6" fmla="*/ 213360 w 2529604"/>
              <a:gd name="connsiteY6" fmla="*/ 214313 h 428625"/>
              <a:gd name="connsiteX7" fmla="*/ 0 w 2529604"/>
              <a:gd name="connsiteY7" fmla="*/ 95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9604" h="428625">
                <a:moveTo>
                  <a:pt x="0" y="0"/>
                </a:moveTo>
                <a:lnTo>
                  <a:pt x="2315292" y="0"/>
                </a:lnTo>
                <a:lnTo>
                  <a:pt x="2529604" y="214313"/>
                </a:lnTo>
                <a:lnTo>
                  <a:pt x="2315292" y="428625"/>
                </a:lnTo>
                <a:lnTo>
                  <a:pt x="0" y="428625"/>
                </a:lnTo>
                <a:lnTo>
                  <a:pt x="0" y="427673"/>
                </a:lnTo>
                <a:lnTo>
                  <a:pt x="213360" y="214313"/>
                </a:lnTo>
                <a:lnTo>
                  <a:pt x="0" y="952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accent3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12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Algorithm Comparison (Bayesian + U-Net vs Bayesian + Tri-map)</a:t>
            </a:r>
          </a:p>
        </p:txBody>
      </p:sp>
      <p:pic>
        <p:nvPicPr>
          <p:cNvPr id="50" name="图片 9">
            <a:extLst>
              <a:ext uri="{FF2B5EF4-FFF2-40B4-BE49-F238E27FC236}">
                <a16:creationId xmlns:a16="http://schemas.microsoft.com/office/drawing/2014/main" id="{73296538-3DE2-CD85-411A-949D73E39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6" y="3147145"/>
            <a:ext cx="1422013" cy="881648"/>
          </a:xfrm>
          <a:prstGeom prst="rect">
            <a:avLst/>
          </a:prstGeom>
        </p:spPr>
      </p:pic>
      <p:pic>
        <p:nvPicPr>
          <p:cNvPr id="52" name="Picture 51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0B9A50B4-101A-CFD8-1AB9-4F2F73C86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77" y="3150215"/>
            <a:ext cx="1417014" cy="881648"/>
          </a:xfrm>
          <a:prstGeom prst="rect">
            <a:avLst/>
          </a:prstGeom>
        </p:spPr>
      </p:pic>
      <p:sp>
        <p:nvSpPr>
          <p:cNvPr id="53" name="矩形 20">
            <a:extLst>
              <a:ext uri="{FF2B5EF4-FFF2-40B4-BE49-F238E27FC236}">
                <a16:creationId xmlns:a16="http://schemas.microsoft.com/office/drawing/2014/main" id="{13F2B00F-FB6D-47C2-4AE5-C2C0282B5344}"/>
              </a:ext>
            </a:extLst>
          </p:cNvPr>
          <p:cNvSpPr/>
          <p:nvPr/>
        </p:nvSpPr>
        <p:spPr>
          <a:xfrm>
            <a:off x="6067512" y="4195132"/>
            <a:ext cx="1471979" cy="182079"/>
          </a:xfrm>
          <a:prstGeom prst="rect">
            <a:avLst/>
          </a:prstGeom>
          <a:solidFill>
            <a:schemeClr val="tx2"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 fontScale="62500" lnSpcReduction="20000"/>
          </a:bodyPr>
          <a:lstStyle/>
          <a:p>
            <a:pPr algn="ctr" defTabSz="685324"/>
            <a:r>
              <a:rPr lang="en-IE" altLang="zh-CN" sz="1500" b="1" dirty="0">
                <a:solidFill>
                  <a:schemeClr val="tx1"/>
                </a:solidFill>
              </a:rPr>
              <a:t>Tri-map</a:t>
            </a:r>
            <a:endParaRPr lang="zh-CN" altLang="en-US" sz="1500" b="1" dirty="0">
              <a:solidFill>
                <a:schemeClr val="tx1"/>
              </a:solidFill>
            </a:endParaRPr>
          </a:p>
        </p:txBody>
      </p:sp>
      <p:sp>
        <p:nvSpPr>
          <p:cNvPr id="54" name="矩形 20">
            <a:extLst>
              <a:ext uri="{FF2B5EF4-FFF2-40B4-BE49-F238E27FC236}">
                <a16:creationId xmlns:a16="http://schemas.microsoft.com/office/drawing/2014/main" id="{86004374-00E5-F52C-C510-12709CC669D8}"/>
              </a:ext>
            </a:extLst>
          </p:cNvPr>
          <p:cNvSpPr/>
          <p:nvPr/>
        </p:nvSpPr>
        <p:spPr>
          <a:xfrm>
            <a:off x="7609568" y="4183624"/>
            <a:ext cx="1471979" cy="182079"/>
          </a:xfrm>
          <a:prstGeom prst="rect">
            <a:avLst/>
          </a:prstGeom>
          <a:solidFill>
            <a:schemeClr val="tx2"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 fontScale="62500" lnSpcReduction="20000"/>
          </a:bodyPr>
          <a:lstStyle/>
          <a:p>
            <a:pPr algn="ctr" defTabSz="685324"/>
            <a:r>
              <a:rPr lang="en-IE" altLang="zh-CN" sz="1500" b="1" dirty="0">
                <a:solidFill>
                  <a:schemeClr val="tx1"/>
                </a:solidFill>
              </a:rPr>
              <a:t>Tri-map by U-Net</a:t>
            </a:r>
            <a:endParaRPr lang="zh-CN" alt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CA6B5-5BC0-D047-043C-E52C6623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Implementatons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AA386-1293-8B7B-9F72-3D65DBD98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Trimap</a:t>
            </a:r>
            <a:r>
              <a:rPr kumimoji="1" lang="en-US" altLang="zh-CN" dirty="0"/>
              <a:t> Generator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C805EF-4A93-4C37-C972-314C3F5EC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6</a:t>
            </a:fld>
            <a:endParaRPr lang="en-GB" dirty="0"/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97DE9BB6-1A76-0AF3-3AF1-3E75FE38F7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0" y="1308781"/>
            <a:ext cx="8445239" cy="28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CA6B5-5BC0-D047-043C-E52C6623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Implementatons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AA386-1293-8B7B-9F72-3D65DBD98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Advantage</a:t>
            </a:r>
          </a:p>
          <a:p>
            <a:r>
              <a:rPr kumimoji="1" lang="en-US" altLang="zh-CN" sz="1500" b="1" dirty="0">
                <a:solidFill>
                  <a:srgbClr val="FF0000"/>
                </a:solidFill>
              </a:rPr>
              <a:t>No User Inputs Needed &amp; Can Take in Any Size Image</a:t>
            </a:r>
            <a:endParaRPr kumimoji="1" lang="zh-CN" altLang="en-US" sz="1500" b="1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C805EF-4A93-4C37-C972-314C3F5EC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图片 7" descr="人的照片上写着字&#10;&#10;描述已自动生成">
            <a:extLst>
              <a:ext uri="{FF2B5EF4-FFF2-40B4-BE49-F238E27FC236}">
                <a16:creationId xmlns:a16="http://schemas.microsoft.com/office/drawing/2014/main" id="{0C101C97-EE2C-492F-AD75-D174EC9D1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" y="1877219"/>
            <a:ext cx="9103205" cy="20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AF672-39FE-D2ED-F406-F38D341E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838666-6CAE-0A31-B949-A0160DB2F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BC48A3-F0D5-2D03-D83F-18D80368A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8</a:t>
            </a:fld>
            <a:endParaRPr lang="en-GB" dirty="0"/>
          </a:p>
        </p:txBody>
      </p:sp>
      <p:pic>
        <p:nvPicPr>
          <p:cNvPr id="1026" name="Picture 2" descr="U-Net Architecture Explained - GeeksforGeeks">
            <a:extLst>
              <a:ext uri="{FF2B5EF4-FFF2-40B4-BE49-F238E27FC236}">
                <a16:creationId xmlns:a16="http://schemas.microsoft.com/office/drawing/2014/main" id="{842C4D49-2D59-0CE6-6CBE-A6CD46CA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37" y="1308781"/>
            <a:ext cx="6540964" cy="32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9C2ADC-B553-E139-B97B-1A9CA4BC9D7F}"/>
              </a:ext>
            </a:extLst>
          </p:cNvPr>
          <p:cNvSpPr txBox="1"/>
          <p:nvPr/>
        </p:nvSpPr>
        <p:spPr>
          <a:xfrm>
            <a:off x="0" y="1107006"/>
            <a:ext cx="260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Loss Function: Dice Loss</a:t>
            </a:r>
          </a:p>
          <a:p>
            <a:r>
              <a:rPr kumimoji="1" lang="en-US" altLang="zh-CN" dirty="0"/>
              <a:t>Activation Function: </a:t>
            </a:r>
            <a:r>
              <a:rPr kumimoji="1" lang="en-US" altLang="zh-CN" dirty="0" err="1"/>
              <a:t>ReLU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8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2D2B5-C0DD-9DCD-C6F5-48340DCA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FC4F1E-D4B3-A94F-09EE-4DB8E6C3A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A3BCAF-F4D8-9340-893F-B19BD72C6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9</a:t>
            </a:fld>
            <a:endParaRPr lang="en-GB" dirty="0"/>
          </a:p>
        </p:txBody>
      </p:sp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166AAE7D-0BB4-115E-F5BD-A64BAB2E1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85" y="1892911"/>
            <a:ext cx="5321207" cy="1988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EFA184-7780-9386-6962-00201933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8" y="1585361"/>
            <a:ext cx="3263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6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M1MTQ2ZjYwNjY2ZTNmOWMyODA1MzYwYzUwYzE3NmQifQ=="/>
</p:tagLst>
</file>

<file path=ppt/theme/theme1.xml><?xml version="1.0" encoding="utf-8"?>
<a:theme xmlns:a="http://schemas.openxmlformats.org/drawingml/2006/main" name="TCD_PPT_Calibri_Option1a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font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TCD_PPT_Calibri_Option1a.potx</Template>
  <TotalTime>1452</TotalTime>
  <Words>771</Words>
  <Application>Microsoft Office PowerPoint</Application>
  <PresentationFormat>On-screen Show (16:9)</PresentationFormat>
  <Paragraphs>192</Paragraphs>
  <Slides>18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Minion Pro</vt:lpstr>
      <vt:lpstr>Söhne</vt:lpstr>
      <vt:lpstr>Arial</vt:lpstr>
      <vt:lpstr>Calibri</vt:lpstr>
      <vt:lpstr>Cambria Math</vt:lpstr>
      <vt:lpstr>TCD_PPT_Calibri_Option1a</vt:lpstr>
      <vt:lpstr>Bayesian Matting Final Presentation</vt:lpstr>
      <vt:lpstr>PowerPoint Presentation</vt:lpstr>
      <vt:lpstr>Group Overview - Group Roles &amp; Changes</vt:lpstr>
      <vt:lpstr>Group Overview - Implementation vs plan</vt:lpstr>
      <vt:lpstr>Performance Measurement</vt:lpstr>
      <vt:lpstr>Implementatons</vt:lpstr>
      <vt:lpstr>Implementatons</vt:lpstr>
      <vt:lpstr>Model</vt:lpstr>
      <vt:lpstr>Model</vt:lpstr>
      <vt:lpstr>Model</vt:lpstr>
      <vt:lpstr>Optimization</vt:lpstr>
      <vt:lpstr>Optimization</vt:lpstr>
      <vt:lpstr>Optimization</vt:lpstr>
      <vt:lpstr>Optimization</vt:lpstr>
      <vt:lpstr>PowerPoint Presentation</vt:lpstr>
      <vt:lpstr>PowerPoint Presentation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Changhong Li</cp:lastModifiedBy>
  <cp:revision>216</cp:revision>
  <cp:lastPrinted>2014-12-16T10:33:00Z</cp:lastPrinted>
  <dcterms:created xsi:type="dcterms:W3CDTF">2013-07-29T09:34:00Z</dcterms:created>
  <dcterms:modified xsi:type="dcterms:W3CDTF">2024-04-02T12:28:55Z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7585EDB745F34042AB298ACF56EC9F8A_12</vt:lpwstr>
  </property>
  <property fmtid="{D5CDD505-2E9C-101B-9397-08002B2CF9AE}" pid="3" name="KSOProductBuildVer">
    <vt:lpwstr>2052-12.1.0.16120</vt:lpwstr>
  </property>
</Properties>
</file>